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95978" r:id="rId1"/>
  </p:sldMasterIdLst>
  <p:notesMasterIdLst>
    <p:notesMasterId r:id="rId18"/>
  </p:notesMasterIdLst>
  <p:handoutMasterIdLst>
    <p:handoutMasterId r:id="rId19"/>
  </p:handoutMasterIdLst>
  <p:sldIdLst>
    <p:sldId id="2113" r:id="rId2"/>
    <p:sldId id="2151" r:id="rId3"/>
    <p:sldId id="2187" r:id="rId4"/>
    <p:sldId id="2175" r:id="rId5"/>
    <p:sldId id="2171" r:id="rId6"/>
    <p:sldId id="2177" r:id="rId7"/>
    <p:sldId id="2189" r:id="rId8"/>
    <p:sldId id="2179" r:id="rId9"/>
    <p:sldId id="2191" r:id="rId10"/>
    <p:sldId id="2180" r:id="rId11"/>
    <p:sldId id="2182" r:id="rId12"/>
    <p:sldId id="2188" r:id="rId13"/>
    <p:sldId id="2192" r:id="rId14"/>
    <p:sldId id="2186" r:id="rId15"/>
    <p:sldId id="2190" r:id="rId16"/>
    <p:sldId id="2142" r:id="rId1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003399"/>
    <a:srgbClr val="CCFFFF"/>
    <a:srgbClr val="00FF00"/>
    <a:srgbClr val="008000"/>
    <a:srgbClr val="339933"/>
    <a:srgbClr val="FF7C80"/>
    <a:srgbClr val="FF0000"/>
    <a:srgbClr val="00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Styl jasny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9" autoAdjust="0"/>
    <p:restoredTop sz="38951" autoAdjust="0"/>
  </p:normalViewPr>
  <p:slideViewPr>
    <p:cSldViewPr>
      <p:cViewPr varScale="1">
        <p:scale>
          <a:sx n="73" d="100"/>
          <a:sy n="73" d="100"/>
        </p:scale>
        <p:origin x="2046" y="72"/>
      </p:cViewPr>
      <p:guideLst>
        <p:guide orient="horz" pos="672"/>
        <p:guide pos="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70" y="294"/>
      </p:cViewPr>
      <p:guideLst>
        <p:guide orient="horz" pos="3127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7765" cy="49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241" tIns="45122" rIns="90241" bIns="45122" numCol="1" anchor="t" anchorCtr="0" compatLnSpc="1">
            <a:prstTxWarp prst="textNoShape">
              <a:avLst/>
            </a:prstTxWarp>
          </a:bodyPr>
          <a:lstStyle>
            <a:lvl1pPr algn="l" defTabSz="901521">
              <a:spcBef>
                <a:spcPct val="0"/>
              </a:spcBef>
              <a:defRPr sz="1200" b="0" i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10" y="1"/>
            <a:ext cx="2947765" cy="49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241" tIns="45122" rIns="90241" bIns="45122" numCol="1" anchor="t" anchorCtr="0" compatLnSpc="1">
            <a:prstTxWarp prst="textNoShape">
              <a:avLst/>
            </a:prstTxWarp>
          </a:bodyPr>
          <a:lstStyle>
            <a:lvl1pPr algn="r" defTabSz="901521">
              <a:spcBef>
                <a:spcPct val="0"/>
              </a:spcBef>
              <a:defRPr sz="1200" b="0" i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31"/>
            <a:ext cx="2947765" cy="49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241" tIns="45122" rIns="90241" bIns="45122" numCol="1" anchor="b" anchorCtr="0" compatLnSpc="1">
            <a:prstTxWarp prst="textNoShape">
              <a:avLst/>
            </a:prstTxWarp>
          </a:bodyPr>
          <a:lstStyle>
            <a:lvl1pPr algn="l" defTabSz="901521">
              <a:spcBef>
                <a:spcPct val="0"/>
              </a:spcBef>
              <a:defRPr sz="1200" b="0" i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10" y="9428231"/>
            <a:ext cx="2947765" cy="49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241" tIns="45122" rIns="90241" bIns="45122" numCol="1" anchor="b" anchorCtr="0" compatLnSpc="1">
            <a:prstTxWarp prst="textNoShape">
              <a:avLst/>
            </a:prstTxWarp>
          </a:bodyPr>
          <a:lstStyle>
            <a:lvl1pPr algn="r" defTabSz="901521">
              <a:spcBef>
                <a:spcPct val="0"/>
              </a:spcBef>
              <a:defRPr sz="1200" b="0" i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720E0F62-35DB-4347-B415-180F3D33DE3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3911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7765" cy="49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241" tIns="45122" rIns="90241" bIns="45122" numCol="1" anchor="t" anchorCtr="0" compatLnSpc="1">
            <a:prstTxWarp prst="textNoShape">
              <a:avLst/>
            </a:prstTxWarp>
          </a:bodyPr>
          <a:lstStyle>
            <a:lvl1pPr algn="l" defTabSz="901521">
              <a:spcBef>
                <a:spcPct val="0"/>
              </a:spcBef>
              <a:defRPr sz="1200" b="0" i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10" y="1"/>
            <a:ext cx="2947765" cy="49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241" tIns="45122" rIns="90241" bIns="45122" numCol="1" anchor="t" anchorCtr="0" compatLnSpc="1">
            <a:prstTxWarp prst="textNoShape">
              <a:avLst/>
            </a:prstTxWarp>
          </a:bodyPr>
          <a:lstStyle>
            <a:lvl1pPr algn="r" defTabSz="901521">
              <a:spcBef>
                <a:spcPct val="0"/>
              </a:spcBef>
              <a:defRPr sz="1200" b="0" i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2950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07" y="4714921"/>
            <a:ext cx="4983666" cy="446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241" tIns="45122" rIns="90241" bIns="451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/>
              <a:t>Kliknij, aby edytować wzorce stylu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31"/>
            <a:ext cx="2947765" cy="49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241" tIns="45122" rIns="90241" bIns="45122" numCol="1" anchor="b" anchorCtr="0" compatLnSpc="1">
            <a:prstTxWarp prst="textNoShape">
              <a:avLst/>
            </a:prstTxWarp>
          </a:bodyPr>
          <a:lstStyle>
            <a:lvl1pPr algn="l" defTabSz="901521">
              <a:spcBef>
                <a:spcPct val="0"/>
              </a:spcBef>
              <a:defRPr sz="1200" b="0" i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10" y="9428231"/>
            <a:ext cx="2947765" cy="49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241" tIns="45122" rIns="90241" bIns="45122" numCol="1" anchor="b" anchorCtr="0" compatLnSpc="1">
            <a:prstTxWarp prst="textNoShape">
              <a:avLst/>
            </a:prstTxWarp>
          </a:bodyPr>
          <a:lstStyle>
            <a:lvl1pPr algn="r" defTabSz="901521">
              <a:spcBef>
                <a:spcPct val="0"/>
              </a:spcBef>
              <a:defRPr sz="1200" b="0" i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EC06E48C-CB02-46FE-BEB3-026111EDE39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7263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06E48C-CB02-46FE-BEB3-026111EDE397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680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1E509-3B4D-4628-BCF1-A6FB9E6EBFF0}" type="slidenum">
              <a:rPr lang="pl-PL" smtClean="0"/>
              <a:pPr>
                <a:defRPr/>
              </a:pPr>
              <a:t>‹#›</a:t>
            </a:fld>
            <a:r>
              <a:rPr lang="pl-PL" dirty="0"/>
              <a:t>/</a:t>
            </a:r>
            <a:fld id="{B8D18021-6EE3-4915-8E4F-58A47D3FE138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2619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885113" y="6356350"/>
            <a:ext cx="8016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l-PL" dirty="0"/>
              <a:t>Str.</a:t>
            </a:r>
            <a:fld id="{14C00E13-C1DC-4DAD-9F6D-05C8CF917BEE}" type="slidenum">
              <a:rPr lang="pl-PL" smtClean="0"/>
              <a:pPr>
                <a:defRPr/>
              </a:pPr>
              <a:t>‹#›</a:t>
            </a:fld>
            <a:r>
              <a:rPr lang="pl-PL" dirty="0"/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3125284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endParaRPr lang="pl-P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093296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dirty="0"/>
              <a:t>Str.</a:t>
            </a:r>
            <a:fld id="{5A16F39F-A2A2-4AFD-915D-4FF3A242EE01}" type="slidenum">
              <a:rPr lang="pl-PL" smtClean="0"/>
              <a:pPr>
                <a:defRPr/>
              </a:pPr>
              <a:t>‹#›</a:t>
            </a:fld>
            <a:r>
              <a:rPr lang="pl-PL" dirty="0"/>
              <a:t>/</a:t>
            </a:r>
            <a:fld id="{D0856BC0-4741-4DF1-99CE-882A88DAC033}" type="slidenum">
              <a:rPr lang="pl-PL" smtClean="0"/>
              <a:pPr>
                <a:defRPr/>
              </a:pPr>
              <a:t>‹#›</a:t>
            </a:fld>
            <a:endParaRPr lang="pl-PL" dirty="0"/>
          </a:p>
        </p:txBody>
      </p:sp>
      <p:sp>
        <p:nvSpPr>
          <p:cNvPr id="4" name="Trójkąt prostokątny 3"/>
          <p:cNvSpPr/>
          <p:nvPr userDrawn="1"/>
        </p:nvSpPr>
        <p:spPr>
          <a:xfrm>
            <a:off x="-22579" y="5994400"/>
            <a:ext cx="2720193" cy="869243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Dowolny kształt 4"/>
          <p:cNvSpPr>
            <a:spLocks/>
          </p:cNvSpPr>
          <p:nvPr userDrawn="1"/>
        </p:nvSpPr>
        <p:spPr bwMode="auto">
          <a:xfrm>
            <a:off x="-77822" y="5651771"/>
            <a:ext cx="4803289" cy="120752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Dowolny kształt 5"/>
          <p:cNvSpPr>
            <a:spLocks/>
          </p:cNvSpPr>
          <p:nvPr userDrawn="1"/>
        </p:nvSpPr>
        <p:spPr bwMode="auto">
          <a:xfrm rot="4936905" flipH="1">
            <a:off x="589605" y="4916773"/>
            <a:ext cx="1594232" cy="2706233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pl-PL">
              <a:latin typeface="Arial" charset="0"/>
            </a:endParaRPr>
          </a:p>
        </p:txBody>
      </p:sp>
      <p:sp>
        <p:nvSpPr>
          <p:cNvPr id="7" name="Dowolny kształt 6"/>
          <p:cNvSpPr>
            <a:spLocks/>
          </p:cNvSpPr>
          <p:nvPr userDrawn="1"/>
        </p:nvSpPr>
        <p:spPr bwMode="auto">
          <a:xfrm>
            <a:off x="-27933" y="5656130"/>
            <a:ext cx="3575429" cy="1198017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pl-PL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498624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335625" y="6152349"/>
            <a:ext cx="8016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l-PL" dirty="0"/>
              <a:t>Str.</a:t>
            </a:r>
            <a:fld id="{14C00E13-C1DC-4DAD-9F6D-05C8CF917BEE}" type="slidenum">
              <a:rPr lang="pl-PL" smtClean="0"/>
              <a:pPr>
                <a:defRPr/>
              </a:pPr>
              <a:t>‹#›</a:t>
            </a:fld>
            <a:r>
              <a:rPr lang="pl-PL" dirty="0"/>
              <a:t>/10</a:t>
            </a:r>
          </a:p>
        </p:txBody>
      </p:sp>
      <p:sp>
        <p:nvSpPr>
          <p:cNvPr id="4" name="pole tekstowe 295"/>
          <p:cNvSpPr txBox="1"/>
          <p:nvPr userDrawn="1"/>
        </p:nvSpPr>
        <p:spPr>
          <a:xfrm>
            <a:off x="0" y="500042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9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Ośrodek</a:t>
            </a:r>
            <a:r>
              <a:rPr lang="pl-PL" sz="900" b="1" baseline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Pomocy Społecznej</a:t>
            </a:r>
            <a:endParaRPr lang="pl-PL" sz="9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Dowolny kształt 24"/>
          <p:cNvSpPr>
            <a:spLocks/>
          </p:cNvSpPr>
          <p:nvPr userDrawn="1"/>
        </p:nvSpPr>
        <p:spPr bwMode="auto">
          <a:xfrm>
            <a:off x="-27933" y="5656130"/>
            <a:ext cx="3575429" cy="1198017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pl-PL">
              <a:latin typeface="Arial" charset="0"/>
            </a:endParaRPr>
          </a:p>
        </p:txBody>
      </p:sp>
      <p:grpSp>
        <p:nvGrpSpPr>
          <p:cNvPr id="2" name="Grupa 1"/>
          <p:cNvGrpSpPr/>
          <p:nvPr userDrawn="1"/>
        </p:nvGrpSpPr>
        <p:grpSpPr>
          <a:xfrm>
            <a:off x="-43440" y="5472773"/>
            <a:ext cx="4803289" cy="1594232"/>
            <a:chOff x="-81540" y="5472773"/>
            <a:chExt cx="4803289" cy="1594232"/>
          </a:xfrm>
        </p:grpSpPr>
        <p:sp>
          <p:nvSpPr>
            <p:cNvPr id="26" name="Trójkąt prostokątny 25"/>
            <p:cNvSpPr/>
            <p:nvPr userDrawn="1"/>
          </p:nvSpPr>
          <p:spPr>
            <a:xfrm>
              <a:off x="-35822" y="5994399"/>
              <a:ext cx="2720193" cy="869243"/>
            </a:xfrm>
            <a:prstGeom prst="rtTriangl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/>
            </a:p>
          </p:txBody>
        </p:sp>
        <p:sp>
          <p:nvSpPr>
            <p:cNvPr id="27" name="Dowolny kształt 26"/>
            <p:cNvSpPr>
              <a:spLocks/>
            </p:cNvSpPr>
            <p:nvPr userDrawn="1"/>
          </p:nvSpPr>
          <p:spPr bwMode="auto">
            <a:xfrm>
              <a:off x="-81540" y="5651770"/>
              <a:ext cx="4803289" cy="120752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7485" h="337">
                  <a:moveTo>
                    <a:pt x="0" y="2"/>
                  </a:moveTo>
                  <a:lnTo>
                    <a:pt x="7485" y="337"/>
                  </a:lnTo>
                  <a:lnTo>
                    <a:pt x="5558" y="337"/>
                  </a:lnTo>
                  <a:lnTo>
                    <a:pt x="1" y="0"/>
                  </a:lnTo>
                </a:path>
              </a:pathLst>
            </a:cu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8" name="Dowolny kształt 27"/>
            <p:cNvSpPr>
              <a:spLocks/>
            </p:cNvSpPr>
            <p:nvPr userDrawn="1"/>
          </p:nvSpPr>
          <p:spPr bwMode="auto">
            <a:xfrm rot="4936905" flipH="1">
              <a:off x="576362" y="4916772"/>
              <a:ext cx="1594232" cy="2706233"/>
            </a:xfrm>
            <a:custGeom>
              <a:avLst/>
              <a:gdLst>
                <a:gd name="T0" fmla="*/ 0 w 5591"/>
                <a:gd name="T1" fmla="*/ 0 h 588"/>
                <a:gd name="T2" fmla="*/ 2147483647 w 5591"/>
                <a:gd name="T3" fmla="*/ 0 h 588"/>
                <a:gd name="T4" fmla="*/ 2147483647 w 5591"/>
                <a:gd name="T5" fmla="*/ 2147483647 h 588"/>
                <a:gd name="T6" fmla="*/ 2147483647 w 5591"/>
                <a:gd name="T7" fmla="*/ 0 h 5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91"/>
                <a:gd name="T13" fmla="*/ 0 h 588"/>
                <a:gd name="T14" fmla="*/ 5591 w 5591"/>
                <a:gd name="T15" fmla="*/ 588 h 5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91" h="588">
                  <a:moveTo>
                    <a:pt x="0" y="0"/>
                  </a:moveTo>
                  <a:lnTo>
                    <a:pt x="5591" y="585"/>
                  </a:lnTo>
                  <a:lnTo>
                    <a:pt x="4415" y="588"/>
                  </a:lnTo>
                  <a:lnTo>
                    <a:pt x="12" y="4"/>
                  </a:lnTo>
                </a:path>
              </a:pathLst>
            </a:cu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pl-PL">
                <a:latin typeface="Arial" charset="0"/>
              </a:endParaRPr>
            </a:p>
          </p:txBody>
        </p:sp>
        <p:sp>
          <p:nvSpPr>
            <p:cNvPr id="29" name="Dowolny kształt 28"/>
            <p:cNvSpPr>
              <a:spLocks/>
            </p:cNvSpPr>
            <p:nvPr userDrawn="1"/>
          </p:nvSpPr>
          <p:spPr bwMode="auto">
            <a:xfrm>
              <a:off x="-41176" y="5656129"/>
              <a:ext cx="3575429" cy="1198017"/>
            </a:xfrm>
            <a:custGeom>
              <a:avLst/>
              <a:gdLst>
                <a:gd name="T0" fmla="*/ 0 w 5591"/>
                <a:gd name="T1" fmla="*/ 0 h 588"/>
                <a:gd name="T2" fmla="*/ 2147483647 w 5591"/>
                <a:gd name="T3" fmla="*/ 0 h 588"/>
                <a:gd name="T4" fmla="*/ 2147483647 w 5591"/>
                <a:gd name="T5" fmla="*/ 2147483647 h 588"/>
                <a:gd name="T6" fmla="*/ 2147483647 w 5591"/>
                <a:gd name="T7" fmla="*/ 0 h 5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91"/>
                <a:gd name="T13" fmla="*/ 0 h 588"/>
                <a:gd name="T14" fmla="*/ 5591 w 5591"/>
                <a:gd name="T15" fmla="*/ 588 h 5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91" h="588">
                  <a:moveTo>
                    <a:pt x="0" y="0"/>
                  </a:moveTo>
                  <a:lnTo>
                    <a:pt x="5591" y="585"/>
                  </a:lnTo>
                  <a:lnTo>
                    <a:pt x="4415" y="588"/>
                  </a:lnTo>
                  <a:lnTo>
                    <a:pt x="12" y="4"/>
                  </a:lnTo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pl-PL">
                <a:latin typeface="Arial" charset="0"/>
              </a:endParaRPr>
            </a:p>
          </p:txBody>
        </p:sp>
      </p:grpSp>
      <p:sp>
        <p:nvSpPr>
          <p:cNvPr id="17" name="pole tekstowe 16"/>
          <p:cNvSpPr txBox="1"/>
          <p:nvPr userDrawn="1"/>
        </p:nvSpPr>
        <p:spPr bwMode="auto">
          <a:xfrm>
            <a:off x="-153912" y="96204"/>
            <a:ext cx="9144001" cy="144463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r>
              <a:rPr lang="pl-PL" sz="900" dirty="0">
                <a:solidFill>
                  <a:sysClr val="windowText" lastClr="000000"/>
                </a:solidFill>
              </a:rPr>
              <a:t> </a:t>
            </a:r>
          </a:p>
        </p:txBody>
      </p:sp>
      <p:sp>
        <p:nvSpPr>
          <p:cNvPr id="18" name="Prostokąt 17"/>
          <p:cNvSpPr/>
          <p:nvPr userDrawn="1"/>
        </p:nvSpPr>
        <p:spPr bwMode="auto">
          <a:xfrm>
            <a:off x="0" y="1"/>
            <a:ext cx="9144000" cy="153354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9" name="Prostokąt 18"/>
          <p:cNvSpPr/>
          <p:nvPr userDrawn="1"/>
        </p:nvSpPr>
        <p:spPr bwMode="auto">
          <a:xfrm>
            <a:off x="-2345" y="251266"/>
            <a:ext cx="9143879" cy="157149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0" name="Prostokąt 19"/>
          <p:cNvSpPr>
            <a:spLocks noChangeArrowheads="1"/>
          </p:cNvSpPr>
          <p:nvPr userDrawn="1"/>
        </p:nvSpPr>
        <p:spPr bwMode="auto">
          <a:xfrm>
            <a:off x="76" y="153354"/>
            <a:ext cx="9144000" cy="104775"/>
          </a:xfrm>
          <a:prstGeom prst="rect">
            <a:avLst/>
          </a:prstGeom>
          <a:gradFill flip="none" rotWithShape="1">
            <a:gsLst>
              <a:gs pos="29000">
                <a:srgbClr val="EBF1DE"/>
              </a:gs>
              <a:gs pos="73000">
                <a:srgbClr val="FF0000"/>
              </a:gs>
            </a:gsLst>
            <a:lin ang="5400000" scaled="1"/>
            <a:tileRect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pl-PL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3794" name="Picture 2" descr="https://upload.wikimedia.org/wikipedia/commons/thumb/1/16/POL_gmina_Mi%C4%99dzych%C3%B3d_COA.svg/845px-POL_gmina_Mi%C4%99dzych%C3%B3d_COA.svg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500042"/>
            <a:ext cx="82459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4550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5981" r:id="rId1"/>
    <p:sldLayoutId id="2147495982" r:id="rId2"/>
    <p:sldLayoutId id="2147495983" r:id="rId3"/>
    <p:sldLayoutId id="2147495984" r:id="rId4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2571744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pl-PL" sz="36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pl-PL" sz="3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SPRAWOZDANIE Z DZIAŁALNOŚCI ZESPOŁU INTERDYSCYPILINARNEGO </a:t>
            </a:r>
            <a:br>
              <a:rPr lang="pl-PL" sz="3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3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ds. PRZECIWDZIAŁANIA PRZEMOCY DOMOWEJ</a:t>
            </a:r>
            <a:br>
              <a:rPr lang="pl-PL" sz="3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3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GMINIE MIĘDZYCHÓD</a:t>
            </a:r>
          </a:p>
          <a:p>
            <a:pPr algn="ctr">
              <a:defRPr/>
            </a:pPr>
            <a:r>
              <a:rPr lang="pl-PL" sz="3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 ROK 2023</a:t>
            </a:r>
          </a:p>
        </p:txBody>
      </p:sp>
      <p:pic>
        <p:nvPicPr>
          <p:cNvPr id="6" name="grafika1">
            <a:extLst>
              <a:ext uri="{FF2B5EF4-FFF2-40B4-BE49-F238E27FC236}">
                <a16:creationId xmlns:a16="http://schemas.microsoft.com/office/drawing/2014/main" id="{981DD88D-A43E-5E9F-4694-FBED91FACF06}"/>
              </a:ext>
            </a:extLst>
          </p:cNvPr>
          <p:cNvPicPr/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71600" y="404664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0"/>
          </p:nvPr>
        </p:nvSpPr>
        <p:spPr>
          <a:xfrm>
            <a:off x="323527" y="1599099"/>
            <a:ext cx="8496945" cy="3456385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l-PL" sz="2400" dirty="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Od 22 czerwca 2023 r. w Ustawie o przeciwdziałaniu przemocy domowej definicję „Przemocy w rodzinie” zastąpiono „P</a:t>
            </a:r>
            <a:r>
              <a:rPr lang="pl-PL" sz="24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rzemocą domową” którą definiuje</a:t>
            </a:r>
            <a:r>
              <a:rPr lang="pl-PL" sz="2400" dirty="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się jako 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jednorazowe albo powtarzające się umyślne działanie lub zaniechanie, wykorzystujące przewagę fizyczną, psychiczną lub ekonomiczną, naruszające prawa lub dobra osobiste osoby doznającej przemocy domowej.</a:t>
            </a:r>
          </a:p>
        </p:txBody>
      </p:sp>
      <p:pic>
        <p:nvPicPr>
          <p:cNvPr id="3" name="grafika1">
            <a:extLst>
              <a:ext uri="{FF2B5EF4-FFF2-40B4-BE49-F238E27FC236}">
                <a16:creationId xmlns:a16="http://schemas.microsoft.com/office/drawing/2014/main" id="{54B0C285-0CB8-FCBA-5A3B-4202A3E1B72D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71600" y="404664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869409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575556" y="2027430"/>
            <a:ext cx="7992888" cy="2803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l-PL" sz="2400" kern="1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Ilość wszczętych procedur „Niebieskie Karty”:</a:t>
            </a:r>
            <a:endParaRPr lang="pl-PL" sz="2400" kern="150" dirty="0">
              <a:latin typeface="Liberation Serif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pl-PL" sz="2400" kern="1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-w 2022 roku – 80 NK,</a:t>
            </a:r>
            <a:endParaRPr lang="pl-PL" sz="2400" kern="150" dirty="0">
              <a:latin typeface="Liberation Serif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pl-PL" sz="2400" kern="1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-w 2023 roku- 77 NK,</a:t>
            </a:r>
            <a:endParaRPr lang="pl-PL" sz="2400" kern="150" dirty="0">
              <a:latin typeface="Liberation Serif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l-PL" sz="2400" kern="1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-w 2024 roku–</a:t>
            </a:r>
            <a:r>
              <a:rPr lang="pl-PL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końca października 2024 r. wpłynęło </a:t>
            </a:r>
            <a:br>
              <a:rPr lang="pl-PL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61</a:t>
            </a:r>
            <a:r>
              <a:rPr lang="pl-PL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procedur</a:t>
            </a:r>
            <a:r>
              <a:rPr lang="pl-PL" sz="2400" kern="1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NK.</a:t>
            </a:r>
            <a:r>
              <a:rPr lang="pl-PL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400" kern="15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rafika1">
            <a:extLst>
              <a:ext uri="{FF2B5EF4-FFF2-40B4-BE49-F238E27FC236}">
                <a16:creationId xmlns:a16="http://schemas.microsoft.com/office/drawing/2014/main" id="{1EFDC410-12D2-90A5-F923-1D9FF64A1234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99592" y="404664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154550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BA3BFF50-E44C-30D4-F87B-8F48B7EF24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555776" y="3246437"/>
            <a:ext cx="801687" cy="365125"/>
          </a:xfrm>
        </p:spPr>
        <p:txBody>
          <a:bodyPr/>
          <a:lstStyle/>
          <a:p>
            <a:pPr>
              <a:defRPr/>
            </a:pPr>
            <a:endParaRPr lang="pl-PL" dirty="0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EB015A04-C2DA-AEEA-B835-0FF0F31C5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337712"/>
              </p:ext>
            </p:extLst>
          </p:nvPr>
        </p:nvGraphicFramePr>
        <p:xfrm>
          <a:off x="467544" y="1916832"/>
          <a:ext cx="8208912" cy="3638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0044">
                  <a:extLst>
                    <a:ext uri="{9D8B030D-6E8A-4147-A177-3AD203B41FA5}">
                      <a16:colId xmlns:a16="http://schemas.microsoft.com/office/drawing/2014/main" val="1953011473"/>
                    </a:ext>
                  </a:extLst>
                </a:gridCol>
                <a:gridCol w="2327468">
                  <a:extLst>
                    <a:ext uri="{9D8B030D-6E8A-4147-A177-3AD203B41FA5}">
                      <a16:colId xmlns:a16="http://schemas.microsoft.com/office/drawing/2014/main" val="2356728938"/>
                    </a:ext>
                  </a:extLst>
                </a:gridCol>
                <a:gridCol w="2611400">
                  <a:extLst>
                    <a:ext uri="{9D8B030D-6E8A-4147-A177-3AD203B41FA5}">
                      <a16:colId xmlns:a16="http://schemas.microsoft.com/office/drawing/2014/main" val="1460089753"/>
                    </a:ext>
                  </a:extLst>
                </a:gridCol>
              </a:tblGrid>
              <a:tr h="50586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POMOC UDZIELONA OSOBOM/RODZINOM DOTKNIĘTYM PRZEMOCĄ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846512"/>
                  </a:ext>
                </a:extLst>
              </a:tr>
              <a:tr h="505865">
                <a:tc>
                  <a:txBody>
                    <a:bodyPr/>
                    <a:lstStyle/>
                    <a:p>
                      <a:endParaRPr lang="pl-PL" sz="24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3052439"/>
                  </a:ext>
                </a:extLst>
              </a:tr>
              <a:tr h="505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psychologiczna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osób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osób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1910819"/>
                  </a:ext>
                </a:extLst>
              </a:tr>
              <a:tr h="505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konsultanta do spraw przemocy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osób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osób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6684868"/>
                  </a:ext>
                </a:extLst>
              </a:tr>
              <a:tr h="505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prawna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osób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osób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0990489"/>
                  </a:ext>
                </a:extLst>
              </a:tr>
              <a:tr h="505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terapeuty uzależnień 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osób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 osób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4268677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DA7AFC74-2FD3-4A28-89D7-DDA3E9D90E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56889" y="4686055"/>
            <a:ext cx="116443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      </a:t>
            </a:r>
            <a:endParaRPr kumimoji="0" lang="pl-PL" altLang="pl-PL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grafika1">
            <a:extLst>
              <a:ext uri="{FF2B5EF4-FFF2-40B4-BE49-F238E27FC236}">
                <a16:creationId xmlns:a16="http://schemas.microsoft.com/office/drawing/2014/main" id="{79BABD3C-66A4-6066-523C-CEFB2ABDB1E2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99592" y="401418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766350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F533D332-77A6-31C2-CE82-732C5C713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344116"/>
              </p:ext>
            </p:extLst>
          </p:nvPr>
        </p:nvGraphicFramePr>
        <p:xfrm>
          <a:off x="539552" y="1725433"/>
          <a:ext cx="7848872" cy="34071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0275">
                  <a:extLst>
                    <a:ext uri="{9D8B030D-6E8A-4147-A177-3AD203B41FA5}">
                      <a16:colId xmlns:a16="http://schemas.microsoft.com/office/drawing/2014/main" val="2542148133"/>
                    </a:ext>
                  </a:extLst>
                </a:gridCol>
                <a:gridCol w="2547792">
                  <a:extLst>
                    <a:ext uri="{9D8B030D-6E8A-4147-A177-3AD203B41FA5}">
                      <a16:colId xmlns:a16="http://schemas.microsoft.com/office/drawing/2014/main" val="1955185119"/>
                    </a:ext>
                  </a:extLst>
                </a:gridCol>
                <a:gridCol w="2760805">
                  <a:extLst>
                    <a:ext uri="{9D8B030D-6E8A-4147-A177-3AD203B41FA5}">
                      <a16:colId xmlns:a16="http://schemas.microsoft.com/office/drawing/2014/main" val="539283388"/>
                    </a:ext>
                  </a:extLst>
                </a:gridCol>
              </a:tblGrid>
              <a:tr h="78477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LICZBA SPOTKAŃ GRUP ROBOCZNYCH </a:t>
                      </a:r>
                    </a:p>
                    <a:p>
                      <a:pPr algn="ctr">
                        <a:lnSpc>
                          <a:spcPct val="115000"/>
                        </a:lnSpc>
                      </a:pP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02721"/>
                  </a:ext>
                </a:extLst>
              </a:tr>
              <a:tr h="4094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b="0" i="1" kern="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pl-PL" sz="2400" b="0" i="1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2024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954904"/>
                  </a:ext>
                </a:extLst>
              </a:tr>
              <a:tr h="21901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b="0" i="1" kern="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 spotkania grup roboczych</a:t>
                      </a:r>
                      <a:endParaRPr lang="pl-PL" sz="2400" b="0" i="1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 spotkań grup roboczych/grup diagnostyczno-pomocowych</a:t>
                      </a: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l-PL" sz="2400" i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 spotkań grup roboczych/grup diagnostyczno-pomocowych</a:t>
                      </a:r>
                      <a:endParaRPr lang="pl-PL" sz="2400" i="1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8577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9499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A67A9842-3BA6-822A-494B-5AB0F3A99D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196873"/>
              </p:ext>
            </p:extLst>
          </p:nvPr>
        </p:nvGraphicFramePr>
        <p:xfrm>
          <a:off x="932087" y="1936514"/>
          <a:ext cx="7560841" cy="2664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91841">
                  <a:extLst>
                    <a:ext uri="{9D8B030D-6E8A-4147-A177-3AD203B41FA5}">
                      <a16:colId xmlns:a16="http://schemas.microsoft.com/office/drawing/2014/main" val="2335291220"/>
                    </a:ext>
                  </a:extLst>
                </a:gridCol>
                <a:gridCol w="2688385">
                  <a:extLst>
                    <a:ext uri="{9D8B030D-6E8A-4147-A177-3AD203B41FA5}">
                      <a16:colId xmlns:a16="http://schemas.microsoft.com/office/drawing/2014/main" val="1414694727"/>
                    </a:ext>
                  </a:extLst>
                </a:gridCol>
                <a:gridCol w="1880615">
                  <a:extLst>
                    <a:ext uri="{9D8B030D-6E8A-4147-A177-3AD203B41FA5}">
                      <a16:colId xmlns:a16="http://schemas.microsoft.com/office/drawing/2014/main" val="1393562739"/>
                    </a:ext>
                  </a:extLst>
                </a:gridCol>
              </a:tblGrid>
              <a:tr h="1634476"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</a:pPr>
                      <a:r>
                        <a:rPr lang="pl-PL" sz="24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WYDATKI  ZWIĄZANE Z  REALIZACJĄ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l-PL" sz="24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USTAWY O PRZECIWDZIAŁANIU PRZEMOCY W RODZINIE</a:t>
                      </a:r>
                      <a:endParaRPr lang="pl-PL" sz="24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945593"/>
                  </a:ext>
                </a:extLst>
              </a:tr>
              <a:tr h="51491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</a:pPr>
                      <a:r>
                        <a:rPr lang="en-US" sz="2400" b="0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pl-PL" sz="2400" b="0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2023</a:t>
                      </a:r>
                      <a:endParaRPr lang="pl-PL" sz="2400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l-PL" sz="2400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2024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31147"/>
                  </a:ext>
                </a:extLst>
              </a:tr>
              <a:tr h="51491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</a:pPr>
                      <a:r>
                        <a:rPr lang="en-US" sz="2400" b="0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9.632,47 </a:t>
                      </a:r>
                      <a:r>
                        <a:rPr lang="en-US" sz="2400" b="0" i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zł</a:t>
                      </a:r>
                      <a:endParaRPr lang="pl-PL" sz="2400" b="0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2400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9.792,65 </a:t>
                      </a:r>
                      <a:r>
                        <a:rPr lang="en-US" sz="2400" i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zł</a:t>
                      </a:r>
                      <a:endParaRPr lang="pl-PL" sz="2400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l-PL" sz="2400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1292,51 zł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487887"/>
                  </a:ext>
                </a:extLst>
              </a:tr>
            </a:tbl>
          </a:graphicData>
        </a:graphic>
      </p:graphicFrame>
      <p:sp>
        <p:nvSpPr>
          <p:cNvPr id="10" name="Rectangle 3">
            <a:extLst>
              <a:ext uri="{FF2B5EF4-FFF2-40B4-BE49-F238E27FC236}">
                <a16:creationId xmlns:a16="http://schemas.microsoft.com/office/drawing/2014/main" id="{429056FE-6101-6504-1871-E1FB1559F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5450" y="35893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 </a:t>
            </a:r>
            <a:endParaRPr kumimoji="0" lang="pl-PL" altLang="pl-PL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grafika1">
            <a:extLst>
              <a:ext uri="{FF2B5EF4-FFF2-40B4-BE49-F238E27FC236}">
                <a16:creationId xmlns:a16="http://schemas.microsoft.com/office/drawing/2014/main" id="{BDE6D3EF-505B-158C-26B0-AE2938729F36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99592" y="404664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312742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7013D10C-8EC3-88FF-815E-DAC1542449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51521" y="476672"/>
            <a:ext cx="8640959" cy="6688875"/>
          </a:xfrm>
        </p:spPr>
        <p:txBody>
          <a:bodyPr/>
          <a:lstStyle/>
          <a:p>
            <a:pPr algn="l">
              <a:lnSpc>
                <a:spcPct val="150000"/>
              </a:lnSpc>
              <a:defRPr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Zespół Interdyscyplinarny podlega pod Burmistrza Międzychodu.</a:t>
            </a:r>
          </a:p>
          <a:p>
            <a:pPr algn="l">
              <a:lnSpc>
                <a:spcPct val="150000"/>
              </a:lnSpc>
              <a:defRPr/>
            </a:pPr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Siedziba Zespołu Interdyscyplinarnego jest przy Ośrodku Pomocy Społecznej w Międzychodzie.</a:t>
            </a:r>
          </a:p>
          <a:p>
            <a:pPr algn="just">
              <a:lnSpc>
                <a:spcPct val="150000"/>
              </a:lnSpc>
              <a:defRPr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  <a:defRPr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Kontrola Zespołu Interdyscyplinarnego przeprowadzana jest przez Urząd Wojewódzki. </a:t>
            </a:r>
          </a:p>
          <a:p>
            <a:pPr algn="ctr">
              <a:defRPr/>
            </a:pPr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grafika1">
            <a:extLst>
              <a:ext uri="{FF2B5EF4-FFF2-40B4-BE49-F238E27FC236}">
                <a16:creationId xmlns:a16="http://schemas.microsoft.com/office/drawing/2014/main" id="{D327B0CB-1B97-D95A-BADD-EE789A31AD8C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71600" y="387967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634502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367644" y="2780928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Dziękuję za uwagę</a:t>
            </a:r>
            <a:endParaRPr lang="pl-PL" sz="5400" dirty="0"/>
          </a:p>
        </p:txBody>
      </p:sp>
      <p:pic>
        <p:nvPicPr>
          <p:cNvPr id="3" name="grafika1">
            <a:extLst>
              <a:ext uri="{FF2B5EF4-FFF2-40B4-BE49-F238E27FC236}">
                <a16:creationId xmlns:a16="http://schemas.microsoft.com/office/drawing/2014/main" id="{3B870CED-5E5B-449B-24BC-DA0181D0E4C3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71600" y="404664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-180528" y="1628800"/>
            <a:ext cx="9073008" cy="4575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1" algn="just">
              <a:lnSpc>
                <a:spcPct val="150000"/>
              </a:lnSpc>
              <a:spcAft>
                <a:spcPts val="800"/>
              </a:spcAft>
            </a:pPr>
            <a:r>
              <a:rPr lang="pl-PL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Dnia 22 grudnia 2020 roku Uchwałą NR XXX/262/2020 </a:t>
            </a:r>
            <a:br>
              <a:rPr lang="pl-PL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Rady Miejskiej Międzychodu przyjęto </a:t>
            </a:r>
            <a:r>
              <a:rPr lang="pl-PL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Program Przeciwdziałania Przemocy w Rodzinie oraz Ochrony Ofiar Przemocy w Rodzinie dla Gminy Międzychód na lata 2021- 2026. </a:t>
            </a:r>
            <a:endParaRPr lang="pl-PL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spcAft>
                <a:spcPts val="800"/>
              </a:spcAft>
            </a:pPr>
            <a:r>
              <a:rPr lang="pl-PL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Program obejmuje zadania, które na Gminę Międzychód nakłada </a:t>
            </a:r>
            <a:r>
              <a:rPr lang="pl-PL" sz="2400" kern="1000" spc="-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Ustawa o przeciwdziałaniu przemocy w rodzinie, a</a:t>
            </a:r>
            <a:r>
              <a:rPr lang="pl-PL" sz="2400" kern="1000" spc="-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2400" kern="1000" spc="-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od dnia 22 czerwca 2023</a:t>
            </a:r>
            <a:r>
              <a:rPr lang="pl-PL" sz="2400" kern="1000" spc="-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2400" kern="1000" spc="-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roku Ustawa o przeciwdziałaniu przemocy domowej.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pl-P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grafika1">
            <a:extLst>
              <a:ext uri="{FF2B5EF4-FFF2-40B4-BE49-F238E27FC236}">
                <a16:creationId xmlns:a16="http://schemas.microsoft.com/office/drawing/2014/main" id="{E807F22F-3169-2A7E-1451-8E44AE2AA6E2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99592" y="434365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A64D9429-11C1-5DC3-3DAD-7A316A2DAC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25394" y="1412776"/>
            <a:ext cx="8892480" cy="3816424"/>
          </a:xfrm>
        </p:spPr>
        <p:txBody>
          <a:bodyPr/>
          <a:lstStyle/>
          <a:p>
            <a:pPr algn="just">
              <a:lnSpc>
                <a:spcPct val="150000"/>
              </a:lnSpc>
              <a:defRPr/>
            </a:pPr>
            <a:r>
              <a:rPr lang="pl-PL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Realizacja Programu</a:t>
            </a:r>
            <a:r>
              <a:rPr lang="pl-PL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obejmuje działania w obszarach profilaktyki, ochrony i wsparcia osób dotkniętych przemocą</a:t>
            </a:r>
            <a:r>
              <a:rPr lang="pl-P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rodzinie / domową, a także tworzenie </a:t>
            </a:r>
            <a:r>
              <a:rPr lang="pl-P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pl-PL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espołów </a:t>
            </a:r>
            <a:r>
              <a:rPr lang="pl-P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pl-PL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nterdyscyplinarnych.</a:t>
            </a:r>
          </a:p>
          <a:p>
            <a:pPr>
              <a:defRPr/>
            </a:pPr>
            <a:endParaRPr lang="pl-PL" dirty="0"/>
          </a:p>
        </p:txBody>
      </p:sp>
      <p:pic>
        <p:nvPicPr>
          <p:cNvPr id="3" name="grafika1">
            <a:extLst>
              <a:ext uri="{FF2B5EF4-FFF2-40B4-BE49-F238E27FC236}">
                <a16:creationId xmlns:a16="http://schemas.microsoft.com/office/drawing/2014/main" id="{BE09C3B5-197C-28BD-8E60-D21B0C6C5A67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71600" y="434365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351657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467544" y="1484784"/>
            <a:ext cx="8424936" cy="4260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pl-PL" kern="1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Zadaniem Zespołu Interdyscyplinarnego jest zapewnienie efektywnej współpracy kręgu instytucji i organizacji działających na rzecz zapobiegania i zwalczania zjawiska przemocy w rodzinie poprzez: </a:t>
            </a:r>
            <a:endParaRPr lang="pl-PL" sz="1600" kern="15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pl-PL" kern="1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1) diagnozowanie problemu przemocy w rodzinie,</a:t>
            </a:r>
            <a:endParaRPr lang="pl-PL" sz="1600" kern="15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40"/>
              </a:spcBef>
              <a:spcAft>
                <a:spcPts val="140"/>
              </a:spcAft>
            </a:pPr>
            <a:r>
              <a:rPr lang="pl-PL" kern="1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podejmowanie działań w środowisku zagrożonym przemocą w rodzinie,         mających na celu  przeciwdziałanie  temu zjawisku;</a:t>
            </a:r>
            <a:br>
              <a:rPr lang="pl-PL" kern="1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kern="1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inicjowanie interwencji w środowisku dotkniętym przemocą w rodzinie;</a:t>
            </a:r>
            <a:br>
              <a:rPr lang="pl-PL" kern="1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kern="1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rozpowszechnianie informacji o instytucjach, osobach i możliwościach udzielenia pomocy w środowisku lokalnym czy  inicjowanie działań w stosunku do osób stosujących przemoc w rodzinie.</a:t>
            </a:r>
            <a:endParaRPr lang="pl-PL" sz="1600" kern="15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grafika1">
            <a:extLst>
              <a:ext uri="{FF2B5EF4-FFF2-40B4-BE49-F238E27FC236}">
                <a16:creationId xmlns:a16="http://schemas.microsoft.com/office/drawing/2014/main" id="{F1131DE9-0250-18F0-1887-BEF43F7A7C61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99592" y="404664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300756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896710" y="6312020"/>
            <a:ext cx="8247290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l-PL" sz="2400" kern="150" dirty="0">
              <a:effectLst/>
              <a:latin typeface="Liberation Serif"/>
              <a:ea typeface="SimSun" panose="02010600030101010101" pitchFamily="2" charset="-122"/>
              <a:cs typeface="Lucida Sans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D5C02BCB-D04C-61E1-AE96-8C6028B6B851}"/>
              </a:ext>
            </a:extLst>
          </p:cNvPr>
          <p:cNvSpPr txBox="1"/>
          <p:nvPr/>
        </p:nvSpPr>
        <p:spPr>
          <a:xfrm>
            <a:off x="468114" y="1628800"/>
            <a:ext cx="8247290" cy="4306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pl-PL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Zespół Interdyscyplinarny składa się ze specjalistów reprezentujących różne służby. Członkowie są powołani są przez Burmistrza,  to przedstawiciele:</a:t>
            </a:r>
          </a:p>
          <a:p>
            <a:pPr marL="342900" lvl="0" indent="-342900">
              <a:spcAft>
                <a:spcPts val="3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gminnej komisji rozwiązywania problemów alkoholowych;</a:t>
            </a:r>
            <a:endParaRPr lang="pl-P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olicji;</a:t>
            </a:r>
            <a:endParaRPr lang="pl-P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l-PL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środka </a:t>
            </a:r>
            <a:r>
              <a:rPr lang="pl-PL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omocy </a:t>
            </a:r>
            <a:r>
              <a:rPr lang="pl-PL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połecznej,</a:t>
            </a:r>
            <a:endParaRPr lang="pl-P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oświaty;</a:t>
            </a:r>
            <a:endParaRPr lang="pl-P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ochrony zdrowia,</a:t>
            </a:r>
            <a:endParaRPr lang="pl-P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kuratorzy.</a:t>
            </a:r>
            <a:endParaRPr lang="pl-PL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pl-PL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a1">
            <a:extLst>
              <a:ext uri="{FF2B5EF4-FFF2-40B4-BE49-F238E27FC236}">
                <a16:creationId xmlns:a16="http://schemas.microsoft.com/office/drawing/2014/main" id="{20B6E1ED-13A2-FB4F-042F-75912C7EC64C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29732" y="434365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467544" y="1754022"/>
            <a:ext cx="8268924" cy="334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l-PL" sz="2400" b="1" dirty="0">
              <a:effectLst/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l-PL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Obsługę organizacyjno-techniczną i finansową Zespołu Interdyscyplinarnego zapewnia Ośrodek Pomocy Społecznej  </a:t>
            </a:r>
            <a:br>
              <a:rPr lang="pl-PL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 Międzychodzie</a:t>
            </a:r>
            <a:r>
              <a:rPr lang="pl-PL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pl-PL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l-PL" sz="2400" kern="15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pl-PL" sz="2400" kern="150" dirty="0">
              <a:latin typeface="Liberation Serif"/>
              <a:ea typeface="SimSun" panose="02010600030101010101" pitchFamily="2" charset="-122"/>
              <a:cs typeface="Lucida Sans"/>
            </a:endParaRPr>
          </a:p>
        </p:txBody>
      </p:sp>
      <p:pic>
        <p:nvPicPr>
          <p:cNvPr id="3" name="grafika1">
            <a:extLst>
              <a:ext uri="{FF2B5EF4-FFF2-40B4-BE49-F238E27FC236}">
                <a16:creationId xmlns:a16="http://schemas.microsoft.com/office/drawing/2014/main" id="{96EE3A95-208A-F4D3-90C9-3B8367172879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99592" y="404664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594093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4CEDE5EF-019C-61BA-83E6-19F5EB87DD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51A938A-E7BD-3B9C-3692-8A6045C66CC1}"/>
              </a:ext>
            </a:extLst>
          </p:cNvPr>
          <p:cNvSpPr txBox="1"/>
          <p:nvPr/>
        </p:nvSpPr>
        <p:spPr>
          <a:xfrm>
            <a:off x="107504" y="1988840"/>
            <a:ext cx="9036496" cy="2606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pl-PL" sz="24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Podejmowanie działań w środowisku wobec rodzin dotkniętych przemocą odbywa się w oparciu o </a:t>
            </a:r>
            <a:r>
              <a:rPr lang="pl-PL" sz="2400" b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procedurę</a:t>
            </a:r>
            <a:r>
              <a:rPr lang="pl-PL" sz="24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pl-PL" sz="2400" b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Niebieskie Karty</a:t>
            </a:r>
            <a:r>
              <a:rPr lang="pl-PL" sz="24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br>
              <a:rPr lang="pl-PL" sz="24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r>
              <a:rPr lang="pl-PL" sz="24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zgodnie z Ustawą z dnia 29 lipca 2005 r. o przeciwdziałaniu przemocy domowej oraz Rozporządzeniami Rady Ministrów z dnia 13 września 2011 r. oraz 6 września 2023 r. w sprawie procedury </a:t>
            </a:r>
            <a:r>
              <a:rPr lang="pl-PL" sz="2400" b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Niebieskie Karty</a:t>
            </a:r>
            <a:r>
              <a:rPr lang="pl-PL" sz="24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oraz formularzy </a:t>
            </a:r>
            <a:r>
              <a:rPr lang="pl-PL" sz="2400" b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Niebieska Karta</a:t>
            </a:r>
            <a:r>
              <a:rPr lang="pl-PL" sz="24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lang="pl-PL" sz="2400" kern="15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grafika1">
            <a:extLst>
              <a:ext uri="{FF2B5EF4-FFF2-40B4-BE49-F238E27FC236}">
                <a16:creationId xmlns:a16="http://schemas.microsoft.com/office/drawing/2014/main" id="{9A896412-A218-03F3-6969-5E1F7A8F8F0E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71600" y="404664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648013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>
            <a:extLst>
              <a:ext uri="{FF2B5EF4-FFF2-40B4-BE49-F238E27FC236}">
                <a16:creationId xmlns:a16="http://schemas.microsoft.com/office/drawing/2014/main" id="{911D35EB-AF7B-210A-DD17-0ABADDAEC51A}"/>
              </a:ext>
            </a:extLst>
          </p:cNvPr>
          <p:cNvSpPr txBox="1"/>
          <p:nvPr/>
        </p:nvSpPr>
        <p:spPr>
          <a:xfrm>
            <a:off x="168990" y="1844824"/>
            <a:ext cx="8948884" cy="4455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l-PL" sz="24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Wszczęcie procedury „Niebiesk</a:t>
            </a:r>
            <a:r>
              <a:rPr lang="pl-PL" sz="2400" kern="15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pl-PL" sz="24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Karty” </a:t>
            </a:r>
            <a:r>
              <a:rPr lang="pl-PL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następuje przez wypełnienie formularza „A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pl-PL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NK w przypadku powzięcia informacji o podejrzeniu stosowania przemocy przez przedstawicieli: pomocy społecznej, policji, gminnej komisji rozwiązywania problemów alkoholowych, oświaty, służby zdrowia. </a:t>
            </a:r>
          </a:p>
          <a:p>
            <a:pPr>
              <a:lnSpc>
                <a:spcPct val="150000"/>
              </a:lnSpc>
            </a:pPr>
            <a:r>
              <a:rPr lang="pl-PL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pl-PL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ie wymaga zgody osoby doznającej przemocy.</a:t>
            </a:r>
            <a:br>
              <a:rPr lang="pl-PL" sz="240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pl-PL" sz="2400" b="0" i="0" dirty="0">
                <a:effectLst/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3" name="grafika1">
            <a:extLst>
              <a:ext uri="{FF2B5EF4-FFF2-40B4-BE49-F238E27FC236}">
                <a16:creationId xmlns:a16="http://schemas.microsoft.com/office/drawing/2014/main" id="{B95AC953-C4CD-5BB1-8B30-19855D193F84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99592" y="404664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537898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3C42CA73-EC15-6CE6-3CFD-FE8090916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8131" y="1700808"/>
            <a:ext cx="7367737" cy="4032449"/>
          </a:xfrm>
        </p:spPr>
        <p:txBody>
          <a:bodyPr/>
          <a:lstStyle/>
          <a:p>
            <a:pPr marL="408305" algn="just">
              <a:lnSpc>
                <a:spcPct val="115000"/>
              </a:lnSpc>
            </a:pPr>
            <a:r>
              <a:rPr lang="pl-PL" sz="2400" b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Procedura Niebieskie Karty nie jest postępowaniem administracyjnym. </a:t>
            </a:r>
          </a:p>
          <a:p>
            <a:pPr marL="408305" algn="just">
              <a:lnSpc>
                <a:spcPct val="115000"/>
              </a:lnSpc>
            </a:pPr>
            <a:endParaRPr lang="pl-PL" sz="2400" b="1" kern="1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8305" algn="just">
              <a:lnSpc>
                <a:spcPct val="115000"/>
              </a:lnSpc>
            </a:pPr>
            <a:r>
              <a:rPr lang="pl-PL" sz="2400" b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Każdy członek Zespołu reprezentuje swoją jednostkę.</a:t>
            </a:r>
            <a:endParaRPr lang="pl-PL" sz="2400" kern="15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</a:pPr>
            <a:r>
              <a:rPr lang="pl-PL" sz="2400" b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lang="pl-PL" sz="2400" kern="15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</a:pPr>
            <a:endParaRPr lang="pl-PL" sz="2400" kern="15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defRPr/>
            </a:pPr>
            <a:endParaRPr lang="pl-PL" dirty="0"/>
          </a:p>
        </p:txBody>
      </p:sp>
      <p:pic>
        <p:nvPicPr>
          <p:cNvPr id="3" name="grafika1">
            <a:extLst>
              <a:ext uri="{FF2B5EF4-FFF2-40B4-BE49-F238E27FC236}">
                <a16:creationId xmlns:a16="http://schemas.microsoft.com/office/drawing/2014/main" id="{ED218CE9-4139-C4BE-47DB-E3168FD03B1A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88131" y="404664"/>
            <a:ext cx="1290320" cy="119443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2918790"/>
      </p:ext>
    </p:extLst>
  </p:cSld>
  <p:clrMapOvr>
    <a:masterClrMapping/>
  </p:clrMapOvr>
</p:sld>
</file>

<file path=ppt/theme/theme1.xml><?xml version="1.0" encoding="utf-8"?>
<a:theme xmlns:a="http://schemas.openxmlformats.org/drawingml/2006/main" name="2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51774</TotalTime>
  <Words>579</Words>
  <Application>Microsoft Office PowerPoint</Application>
  <PresentationFormat>Pokaz na ekranie (4:3)</PresentationFormat>
  <Paragraphs>71</Paragraphs>
  <Slides>16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Liberation Serif</vt:lpstr>
      <vt:lpstr>Symbol</vt:lpstr>
      <vt:lpstr>Times New Roman</vt:lpstr>
      <vt:lpstr>2_Motyw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Jan Kowalski</dc:creator>
  <cp:lastModifiedBy>Maciej Chlebowski</cp:lastModifiedBy>
  <cp:revision>3773</cp:revision>
  <cp:lastPrinted>2024-11-20T11:32:34Z</cp:lastPrinted>
  <dcterms:created xsi:type="dcterms:W3CDTF">2008-09-02T13:46:59Z</dcterms:created>
  <dcterms:modified xsi:type="dcterms:W3CDTF">2024-11-26T11:48:58Z</dcterms:modified>
</cp:coreProperties>
</file>