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3" r:id="rId9"/>
    <p:sldId id="290" r:id="rId10"/>
    <p:sldId id="274" r:id="rId11"/>
    <p:sldId id="289" r:id="rId12"/>
    <p:sldId id="275" r:id="rId13"/>
    <p:sldId id="291" r:id="rId14"/>
    <p:sldId id="270" r:id="rId15"/>
    <p:sldId id="292" r:id="rId16"/>
    <p:sldId id="276" r:id="rId17"/>
    <p:sldId id="262" r:id="rId18"/>
    <p:sldId id="293" r:id="rId19"/>
    <p:sldId id="271" r:id="rId20"/>
    <p:sldId id="299" r:id="rId21"/>
    <p:sldId id="272" r:id="rId22"/>
    <p:sldId id="263" r:id="rId23"/>
    <p:sldId id="264" r:id="rId24"/>
    <p:sldId id="265" r:id="rId25"/>
    <p:sldId id="266" r:id="rId26"/>
    <p:sldId id="267" r:id="rId27"/>
    <p:sldId id="268" r:id="rId28"/>
    <p:sldId id="303" r:id="rId29"/>
    <p:sldId id="277" r:id="rId30"/>
    <p:sldId id="278" r:id="rId31"/>
    <p:sldId id="284" r:id="rId32"/>
    <p:sldId id="279" r:id="rId33"/>
    <p:sldId id="280" r:id="rId34"/>
    <p:sldId id="281" r:id="rId35"/>
    <p:sldId id="288" r:id="rId36"/>
    <p:sldId id="300" r:id="rId37"/>
    <p:sldId id="301" r:id="rId38"/>
    <p:sldId id="296" r:id="rId39"/>
    <p:sldId id="297" r:id="rId40"/>
    <p:sldId id="295" r:id="rId41"/>
    <p:sldId id="298" r:id="rId42"/>
    <p:sldId id="294" r:id="rId43"/>
    <p:sldId id="285" r:id="rId4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66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pośredn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Styl jasny 2 — Ak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A488322-F2BA-4B5B-9748-0D474271808F}" styleName="Styl pośredni 3 — Ak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Styl z motywem 2 — Ak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46F890A9-2807-4EBB-B81D-B2AA78EC7F39}" styleName="Styl ciemny 2 - Akcent 5/Ak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2173" autoAdjust="0"/>
    <p:restoredTop sz="75673" autoAdjust="0"/>
  </p:normalViewPr>
  <p:slideViewPr>
    <p:cSldViewPr>
      <p:cViewPr varScale="1">
        <p:scale>
          <a:sx n="76" d="100"/>
          <a:sy n="76" d="100"/>
        </p:scale>
        <p:origin x="-263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31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945EC1-7D33-482D-93BA-657F97D16E30}" type="datetimeFigureOut">
              <a:rPr lang="pl-PL" smtClean="0"/>
              <a:pPr/>
              <a:t>29.10.2024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0E6CC-46FB-41B6-9C1D-F1D52F957F15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Międzychód, październik 2024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1</a:t>
            </a:fld>
            <a:endParaRPr lang="pl-P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Obiekt zmodernizowany w latach 2017/2018. (oddany do użytku w 2018 roku)</a:t>
            </a:r>
          </a:p>
          <a:p>
            <a:r>
              <a:rPr lang="pl-PL" dirty="0"/>
              <a:t>Jednostka posiada średni samochód ratowniczo-gaśniczy MAN z roku 2014</a:t>
            </a:r>
            <a:r>
              <a:rPr lang="pl-PL" baseline="0" dirty="0"/>
              <a:t> </a:t>
            </a:r>
            <a:r>
              <a:rPr lang="pl-PL" dirty="0"/>
              <a:t>oraz lekki pojazd z roku 2004.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11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435536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Jednostka „otrzymała” swoją siedzibę na przełomie 2016/2017</a:t>
            </a:r>
            <a:r>
              <a:rPr lang="pl-PL" baseline="0" dirty="0"/>
              <a:t> , </a:t>
            </a:r>
            <a:r>
              <a:rPr lang="pl-PL" dirty="0"/>
              <a:t>w roku 2020  doposażona o garaż na przyczepkę</a:t>
            </a:r>
            <a:r>
              <a:rPr lang="pl-PL" baseline="0" dirty="0"/>
              <a:t> wężowo-pompową (zakup w 100% sfinansowany z środków jednostki). </a:t>
            </a:r>
            <a:endParaRPr lang="pl-PL" dirty="0"/>
          </a:p>
          <a:p>
            <a:r>
              <a:rPr lang="pl-PL" dirty="0"/>
              <a:t>Jednostka wyposażona w lekki samochód zakupiony w roku 2020</a:t>
            </a:r>
            <a:r>
              <a:rPr lang="pl-PL" baseline="0" dirty="0"/>
              <a:t> </a:t>
            </a:r>
            <a:r>
              <a:rPr lang="pl-PL" baseline="0" dirty="0" smtClean="0"/>
              <a:t>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14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9546859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15</a:t>
            </a:fld>
            <a:endParaRPr lang="pl-P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/>
              <a:t>Jednostka „otrzymała” swoją siedzibę w nowym budynku, który powstał w roku 2021.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/>
              <a:t>Jednostka wyposażona w lekki samochód przekazany z</a:t>
            </a:r>
            <a:r>
              <a:rPr lang="pl-PL" baseline="0" dirty="0"/>
              <a:t> jednostki OSP Mokrzec w 2021 r. (rok </a:t>
            </a:r>
            <a:r>
              <a:rPr lang="pl-PL" baseline="0" dirty="0" err="1"/>
              <a:t>prod</a:t>
            </a:r>
            <a:r>
              <a:rPr lang="pl-PL" baseline="0" dirty="0"/>
              <a:t>. 2003) oraz przyczepkę wężową przekazaną w 2022 roku przez OSP Międzychód.  </a:t>
            </a:r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16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2387703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17</a:t>
            </a:fld>
            <a:endParaRPr lang="pl-P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/>
              <a:t>Budynek zmodernizowany w roku 2016 oraz w roku 2019 (brama wjazdowa, posadzka w garażu). </a:t>
            </a:r>
          </a:p>
          <a:p>
            <a:r>
              <a:rPr lang="pl-PL" dirty="0" smtClean="0"/>
              <a:t> </a:t>
            </a:r>
            <a:r>
              <a:rPr lang="pl-PL" dirty="0"/>
              <a:t>G</a:t>
            </a:r>
            <a:r>
              <a:rPr lang="pl-PL" dirty="0" smtClean="0"/>
              <a:t>araż </a:t>
            </a:r>
            <a:r>
              <a:rPr lang="pl-PL" dirty="0"/>
              <a:t>blaszany na potrzeby magazynu sprzętu </a:t>
            </a:r>
            <a:r>
              <a:rPr lang="pl-PL" dirty="0" smtClean="0"/>
              <a:t>świetlicy </a:t>
            </a:r>
            <a:r>
              <a:rPr lang="pl-PL" dirty="0"/>
              <a:t>i wyposażenia strażackiego – ze środków budżetu </a:t>
            </a:r>
            <a:r>
              <a:rPr lang="pl-PL" dirty="0" smtClean="0"/>
              <a:t>sołeckiego posadowiono</a:t>
            </a:r>
            <a:r>
              <a:rPr lang="pl-PL" baseline="0" dirty="0" smtClean="0"/>
              <a:t> w 2023 r</a:t>
            </a:r>
            <a:r>
              <a:rPr lang="pl-PL" dirty="0" smtClean="0"/>
              <a:t>.</a:t>
            </a:r>
            <a:endParaRPr lang="pl-PL" dirty="0"/>
          </a:p>
          <a:p>
            <a:r>
              <a:rPr lang="pl-PL" dirty="0"/>
              <a:t>Jednostka posiada na wyposażeniu średni samochód ratowniczo-gaśniczy zakupiony w roku 2018.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18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943917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Samochód STAR 244 rocznik 1978 r.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19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475688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Jednostka w latach 2022-2023 przeszła kompleksową modernizację.</a:t>
            </a:r>
          </a:p>
          <a:p>
            <a:r>
              <a:rPr lang="pl-PL" dirty="0"/>
              <a:t>Przebudowa remizy wraz z dobudowaniem piętra, ogrzewanie oraz średni samochód ratowniczo-gaśniczy pozyskany od KP PSP Międzychód, rocznik 2014.</a:t>
            </a:r>
          </a:p>
          <a:p>
            <a:r>
              <a:rPr lang="pl-PL" dirty="0"/>
              <a:t>Renault wprowadzony do podziału od 1 listopada 2023 r.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20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2632329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 ma lekkimi samochodami ratowniczo- gaśniczymi, 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3-ma samochodami lekkimi </a:t>
            </a:r>
            <a:r>
              <a:rPr lang="pl-PL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specjalnymi-ratowniczymi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6- </a:t>
            </a:r>
            <a:r>
              <a:rPr lang="pl-PL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cioma</a:t>
            </a: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średnimi samochodami ratowniczo- gaśniczymi,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1-ym ciężkim samochodem ratowniczo- gaśniczym,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7-ma przyczepami głównie wężowo-pompowymi  i 3 </a:t>
            </a:r>
            <a:r>
              <a:rPr lang="pl-PL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podłodziowymi</a:t>
            </a: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(Łowyń,</a:t>
            </a:r>
            <a:r>
              <a:rPr lang="pl-PL" sz="1800" baseline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baseline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Miedzychód</a:t>
            </a:r>
            <a:r>
              <a:rPr lang="pl-PL" sz="1800" baseline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Mokrzec) </a:t>
            </a:r>
            <a:endParaRPr lang="pl-PL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pl-PL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buFont typeface="Symbol" panose="05050102010706020507" pitchFamily="18" charset="2"/>
              <a:buNone/>
            </a:pP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Sprzęt i wyposażenie w podstawowy sprzęt silnikowy oraz Ochrony Dróg Oddechowych (tzw. ODO), zestawy do ratownictwa przedmedycznego R1 i defibrylatory jest systematycznie uzupełniany. </a:t>
            </a:r>
          </a:p>
          <a:p>
            <a:pPr marL="0" lvl="0" indent="0">
              <a:buFont typeface="Symbol" panose="05050102010706020507" pitchFamily="18" charset="2"/>
              <a:buNone/>
            </a:pP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Udało się nam osiągnąć zakładany poziom sprzętowy w zakresie pił do stali i betonu, pomp pływających i szlamowych, agregatów prądotwórczych, sprzętu hydraulicznego, zestawów medycznych i defibrylatorów.  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21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8219869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/>
              <a:t>GLBM - oznacza samochód lekki gaśniczy ze zbiornikiem na wodę i motopompą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22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JOT</a:t>
            </a:r>
            <a:r>
              <a:rPr lang="pl-PL" baseline="0" dirty="0"/>
              <a:t> – JEDNOSTKA OPERACYJNO –TECHNICZNA  </a:t>
            </a:r>
            <a:r>
              <a:rPr lang="pl-PL" baseline="0" dirty="0">
                <a:sym typeface="Wingdings" pitchFamily="2" charset="2"/>
              </a:rPr>
              <a:t> kategoria, która pozwala na określenie możliwości skutecznego podejmowania działań ratowniczych.  JOT II i III  wyjazd od 5 min. ; JOT. IV  wyjazd do 10 min. </a:t>
            </a:r>
          </a:p>
          <a:p>
            <a:r>
              <a:rPr lang="pl-PL" baseline="0" dirty="0">
                <a:sym typeface="Wingdings" pitchFamily="2" charset="2"/>
              </a:rPr>
              <a:t>WYMOGI/ Normatyw</a:t>
            </a:r>
          </a:p>
          <a:p>
            <a:pPr>
              <a:buFont typeface="Arial" pitchFamily="34" charset="0"/>
              <a:buChar char="•"/>
            </a:pPr>
            <a:r>
              <a:rPr lang="pl-PL" baseline="0" dirty="0">
                <a:sym typeface="Wingdings" pitchFamily="2" charset="2"/>
              </a:rPr>
              <a:t>  JOT. II - pożary, ratownictwo techniczne i komunikacyjne, ratownictwo medyczne, działania zabezpieczające; 20  strażaków ratowników OSP (w tym: naczelnika i z-ca naczelnika, d-ca plutonu, 2 </a:t>
            </a:r>
            <a:r>
              <a:rPr lang="pl-PL" baseline="0" dirty="0" err="1">
                <a:sym typeface="Wingdings" pitchFamily="2" charset="2"/>
              </a:rPr>
              <a:t>d-ców</a:t>
            </a:r>
            <a:r>
              <a:rPr lang="pl-PL" baseline="0" dirty="0">
                <a:sym typeface="Wingdings" pitchFamily="2" charset="2"/>
              </a:rPr>
              <a:t> sekcji),  2 auta w tym 1 ciężki lub średni samochód ratowniczo-gaśniczy, 1 lekki samochód ratowniczo-gaśniczy, wyszkolenie: 5 dowódców, 4 kierowców operatorów, 4 ratowników medycznych, wszyscy wyszkolenie podstawowe ratownika OSP; normatyw łączności i alarmowania: punkt alarmowo-dyspozycyjny, radiowy system alarmowania DSP, 2 radiostacje samochodowe (OSP powinna być włączona do KSRG);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pl-PL" baseline="0" dirty="0">
                <a:sym typeface="Wingdings" pitchFamily="2" charset="2"/>
              </a:rPr>
              <a:t> JOT. III - pożary, ratownictwo medyczne, działania zabezpieczające; 15 strażaków ratowników OSP (w tym: naczelnika i z-ca naczelnika, 1 d-ca sekcji),  1 auto 1 ciężki średni lub lekki samochód ratowniczo-gaśniczy, wyszkolenie: 3 dowódców, 2 kierowców operatorów, 2 ratowników medycznych, wszyscy wyszkolenie podstawowe ratownika OSP;  1 radiostacje samochodowa.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pl-PL" baseline="0" dirty="0">
              <a:sym typeface="Wingdings" pitchFamily="2" charset="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pl-PL" baseline="0" dirty="0">
                <a:sym typeface="Wingdings" pitchFamily="2" charset="2"/>
              </a:rPr>
              <a:t>JOT IV - pożary, działania zabezpieczające; 10 strażaków ratowników OSP (w tym: naczelnika i z-ca naczelnika),  1 samochód zastępczy lub doraźny środek transportu, 2 dowódców, 2 kierowców operatorów, wszyscy wyszkolenie podstawowe ratownika OSP.</a:t>
            </a:r>
          </a:p>
          <a:p>
            <a:pPr>
              <a:buFont typeface="Arial" pitchFamily="34" charset="0"/>
              <a:buChar char="•"/>
            </a:pPr>
            <a:endParaRPr lang="pl-PL" baseline="0" dirty="0">
              <a:sym typeface="Wingdings" pitchFamily="2" charset="2"/>
            </a:endParaRPr>
          </a:p>
          <a:p>
            <a:r>
              <a:rPr lang="pl-PL" baseline="0" dirty="0">
                <a:sym typeface="Wingdings" pitchFamily="2" charset="2"/>
              </a:rPr>
              <a:t>	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3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3413303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/>
              <a:t>SLRt – samochód specjalny lekki ratownictwa technicznego</a:t>
            </a:r>
          </a:p>
          <a:p>
            <a:r>
              <a:rPr lang="pl-PL" dirty="0" err="1"/>
              <a:t>SLRr</a:t>
            </a:r>
            <a:r>
              <a:rPr lang="pl-PL" dirty="0"/>
              <a:t> – specjalny lekki samochód  ratowniczo-rozpoznawczy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23</a:t>
            </a:fld>
            <a:endParaRPr lang="pl-P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/>
              <a:t>GBA – </a:t>
            </a:r>
            <a:r>
              <a:rPr lang="pl-PL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samochód średni gaśniczy ze zbiornikiem na wodę</a:t>
            </a:r>
            <a:r>
              <a:rPr lang="pl-PL" sz="1200" b="0" i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 </a:t>
            </a:r>
            <a:r>
              <a:rPr lang="pl-PL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autopompą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24</a:t>
            </a:fld>
            <a:endParaRPr lang="pl-P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Średni wiek użytkowanych pojazdów lekkich</a:t>
            </a:r>
            <a:r>
              <a:rPr lang="pl-PL" baseline="0" dirty="0" smtClean="0"/>
              <a:t> – 12 lat , średnich – 13 lat , ciężkiego – 27 lat</a:t>
            </a:r>
          </a:p>
          <a:p>
            <a:r>
              <a:rPr lang="pl-PL" sz="1800" baseline="0" dirty="0" smtClean="0"/>
              <a:t>Średni wiek pojazdów pożarniczych w Gminie – 14 lat</a:t>
            </a:r>
            <a:endParaRPr lang="pl-PL" sz="18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26</a:t>
            </a:fld>
            <a:endParaRPr lang="pl-P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27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5358423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Wiek pojazdów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28</a:t>
            </a:fld>
            <a:endParaRPr lang="pl-P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 zakresie szkoleń strażaków OSP coraz większy nacisk na profesjonalizm działań rodzi pewne zagrożenia motywacyjne (kurs podstawowy strażaka-ratownika to ok. 150 godzin dydaktycznych),  gdyż wymaga poświęcenia wielu weekendów dla uzyskania tych kwalifikacji.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l-PL" sz="1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l-PL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Aby</a:t>
            </a:r>
            <a:r>
              <a:rPr lang="pl-PL" sz="1800" baseline="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strażak mógł uczestniczyć w działaniach ratowniczych muszą być spełnione następujące warunki: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pl-PL" sz="1800" baseline="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wiek 18-65 lat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pl-PL" sz="1800" baseline="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ukończony kurs podstawowy strażaka ratownika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pl-PL" sz="1800" baseline="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ważne badania lekarskie stwierdzające brak przeciwwskazań do udziału w akcjach ratowniczych.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30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8359641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wyposażenie osobiste stanowiące podstawowe zabezpieczenie strażaka podczas działań ratowniczo-gaśniczych – tutaj NIESTETY występują duże braki w umundurowaniu, gdyż pogarsza się stan umundurowania specjalnego na skutek jego zużycia eksploatacyjnego podczas działań ratowniczych, a szczególnie podczas pożarów.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Cena wyposażenia osobistego na jednego strażaka to ok. 8.000,- ( w tym samo ubranie specjalne to koszt ok. 5000 ,-) stąd większość zakupów realizowana jest z dotacjami.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Aby zapewnić właściwy poziom umundurowania na terenie gminy konieczny jest zakup ok. 15 kompletów ubrań specjalnych rocznie (użytkowanych jest obecnie ok. 120 kompletów).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31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3695686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b="1" dirty="0" smtClean="0"/>
              <a:t>W roku 2024 </a:t>
            </a:r>
            <a:r>
              <a:rPr lang="pl-PL" b="0" dirty="0" smtClean="0"/>
              <a:t>Ośrodek </a:t>
            </a:r>
            <a:r>
              <a:rPr lang="pl-PL" b="0" dirty="0" smtClean="0"/>
              <a:t>Porąbka</a:t>
            </a:r>
            <a:r>
              <a:rPr lang="pl-PL" b="0" baseline="0" dirty="0" smtClean="0"/>
              <a:t> 30</a:t>
            </a:r>
            <a:endParaRPr lang="pl-PL" b="0" dirty="0" smtClean="0"/>
          </a:p>
          <a:p>
            <a:r>
              <a:rPr lang="pl-PL" b="1" dirty="0" smtClean="0"/>
              <a:t>W </a:t>
            </a:r>
            <a:r>
              <a:rPr lang="pl-PL" b="1" dirty="0"/>
              <a:t>roku 2023</a:t>
            </a:r>
            <a:r>
              <a:rPr lang="pl-PL" dirty="0"/>
              <a:t>: OSP Mokrzec, liczba uczestników 30, koszt 85.840,00, miejsce: Zajazd</a:t>
            </a:r>
            <a:r>
              <a:rPr lang="pl-PL" baseline="0" dirty="0"/>
              <a:t> Biskupin</a:t>
            </a:r>
            <a:r>
              <a:rPr lang="pl-PL" dirty="0"/>
              <a:t> , źródła finansowania: gmina Międzychód 30.000,00</a:t>
            </a:r>
            <a:r>
              <a:rPr lang="pl-PL" baseline="0" dirty="0"/>
              <a:t> zł</a:t>
            </a:r>
            <a:r>
              <a:rPr lang="pl-PL" dirty="0"/>
              <a:t>, </a:t>
            </a:r>
            <a:r>
              <a:rPr lang="pl-PL" dirty="0" err="1"/>
              <a:t>MSWiA</a:t>
            </a:r>
            <a:r>
              <a:rPr lang="pl-PL" baseline="0" dirty="0"/>
              <a:t> 39.040,00 zł</a:t>
            </a:r>
            <a:r>
              <a:rPr lang="pl-PL" dirty="0"/>
              <a:t>, udział rodziców 16.800,00</a:t>
            </a:r>
            <a:r>
              <a:rPr lang="pl-PL" baseline="0" dirty="0"/>
              <a:t> zł</a:t>
            </a:r>
            <a:r>
              <a:rPr lang="pl-PL" dirty="0"/>
              <a:t>.</a:t>
            </a:r>
          </a:p>
          <a:p>
            <a:r>
              <a:rPr lang="pl-PL" b="1" dirty="0"/>
              <a:t>W roku 2021</a:t>
            </a:r>
            <a:r>
              <a:rPr lang="pl-PL" dirty="0"/>
              <a:t>: OSP Łowyń, liczba uczestników 40, koszt 45.963,87</a:t>
            </a:r>
            <a:r>
              <a:rPr lang="pl-PL" baseline="0" dirty="0"/>
              <a:t> zł,</a:t>
            </a:r>
            <a:r>
              <a:rPr lang="pl-PL" dirty="0"/>
              <a:t> miejsce: Ośrodek Edukacji Przyrodniczej</a:t>
            </a:r>
            <a:r>
              <a:rPr lang="pl-PL" baseline="0" dirty="0"/>
              <a:t> w </a:t>
            </a:r>
            <a:r>
              <a:rPr lang="pl-PL" dirty="0"/>
              <a:t>Chalinie, źródła finansowania: gmina Międzychód 19.000,00</a:t>
            </a:r>
            <a:r>
              <a:rPr lang="pl-PL" baseline="0" dirty="0"/>
              <a:t> zł</a:t>
            </a:r>
            <a:r>
              <a:rPr lang="pl-PL" dirty="0"/>
              <a:t>, PSE</a:t>
            </a:r>
            <a:r>
              <a:rPr lang="pl-PL" baseline="0" dirty="0"/>
              <a:t> 20.000,00 zł</a:t>
            </a:r>
            <a:r>
              <a:rPr lang="pl-PL" dirty="0"/>
              <a:t>, udział rodziców 6963,87.</a:t>
            </a:r>
          </a:p>
          <a:p>
            <a:r>
              <a:rPr lang="pl-PL" b="1" dirty="0"/>
              <a:t>W roku 2019</a:t>
            </a:r>
            <a:r>
              <a:rPr lang="pl-PL" dirty="0"/>
              <a:t>: OSP</a:t>
            </a:r>
            <a:r>
              <a:rPr lang="pl-PL" baseline="0" dirty="0"/>
              <a:t> Międzychód, </a:t>
            </a:r>
            <a:r>
              <a:rPr lang="pl-PL" dirty="0"/>
              <a:t>liczba uczestników 29, koszt 31.649,12 zł, miejsce: Ośrodek Łężeczki, źródła finansowania: gmina Międzychód 12.000,00 zł, </a:t>
            </a:r>
            <a:r>
              <a:rPr lang="pl-PL" dirty="0" err="1"/>
              <a:t>MSWiA</a:t>
            </a:r>
            <a:r>
              <a:rPr lang="pl-PL" dirty="0"/>
              <a:t> 11.100,00 zł, udział rodziców 5.800,00 zł, jednostka OSP 2.749,12 </a:t>
            </a:r>
            <a:r>
              <a:rPr lang="pl-PL" dirty="0" smtClean="0"/>
              <a:t>zł</a:t>
            </a:r>
          </a:p>
          <a:p>
            <a:r>
              <a:rPr lang="pl-PL" b="1" dirty="0" smtClean="0"/>
              <a:t>Posiadamy 68 członków MDP</a:t>
            </a:r>
            <a:endParaRPr lang="pl-PL" b="1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32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8990531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Nie wszystkie jednostki mają dostateczne zaplecze w postaci Młodzieżowych Drużyn Pożarniczych (MDP) dlatego cyklicznie organizowane są przez jednostki OSP we współpracy z Gminą Międzychód obozy MDP.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 chwili obecnej działają </a:t>
            </a:r>
            <a:r>
              <a:rPr lang="pl-PL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sekcje młodzieżowe i skupiają około </a:t>
            </a:r>
            <a:r>
              <a:rPr lang="pl-PL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68 </a:t>
            </a:r>
            <a:r>
              <a:rPr lang="pl-PL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członków. (</a:t>
            </a:r>
            <a:r>
              <a:rPr lang="pl-PL" sz="1200" baseline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OSP </a:t>
            </a:r>
            <a:r>
              <a:rPr lang="pl-PL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Mokrzec, Lewice, Międzychód </a:t>
            </a:r>
            <a:r>
              <a:rPr lang="pl-PL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Łowyń, Radgoszcz, Zatom Nowy)</a:t>
            </a:r>
            <a:r>
              <a:rPr lang="pl-PL" sz="1200" baseline="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l-PL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33</a:t>
            </a:fld>
            <a:endParaRPr lang="pl-PL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Ćwiczenia – 23 wyjazdy</a:t>
            </a:r>
          </a:p>
          <a:p>
            <a:r>
              <a:rPr lang="pl-PL" dirty="0" smtClean="0"/>
              <a:t>Zabezpieczenie rejonu –</a:t>
            </a:r>
            <a:r>
              <a:rPr lang="pl-PL" baseline="0" dirty="0" smtClean="0"/>
              <a:t> 25 wyjazdów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34</a:t>
            </a:fld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800" spc="5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Wszystkie remizy posiadają syreny oraz selektywne alarmowanie</a:t>
            </a:r>
            <a:r>
              <a:rPr lang="pl-PL" sz="1800" spc="5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Wyposażone są w dodatkowe agregaty prądotwórcze.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4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634616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35</a:t>
            </a:fld>
            <a:endParaRPr lang="pl-PL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38</a:t>
            </a:fld>
            <a:endParaRPr lang="pl-PL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39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8565641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OSP</a:t>
            </a:r>
            <a:r>
              <a:rPr lang="pl-PL" baseline="0" dirty="0" smtClean="0"/>
              <a:t> Międzychód budowa</a:t>
            </a:r>
          </a:p>
          <a:p>
            <a:r>
              <a:rPr lang="pl-PL" baseline="0" dirty="0" smtClean="0"/>
              <a:t>OSP Radgoszcz dokończenie modernizacji</a:t>
            </a:r>
          </a:p>
          <a:p>
            <a:r>
              <a:rPr lang="pl-PL" baseline="0" dirty="0" smtClean="0"/>
              <a:t>Pozostałe jednostki bieżąca konserwacja i drobne modernizacje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41</a:t>
            </a:fld>
            <a:endParaRPr lang="pl-PL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42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237015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2 samochody ratowniczo-gaśnicze: średni z roku 2015 i ciężki z roku 1997</a:t>
            </a:r>
            <a:r>
              <a:rPr lang="pl-PL" baseline="0" dirty="0"/>
              <a:t>. </a:t>
            </a:r>
            <a:endParaRPr lang="pl-PL" dirty="0"/>
          </a:p>
          <a:p>
            <a:r>
              <a:rPr lang="pl-PL" dirty="0"/>
              <a:t>Ostatnio w 2022 r. jednostka została wyposażona w łódź ratowniczą</a:t>
            </a:r>
            <a:r>
              <a:rPr lang="pl-PL" baseline="0" dirty="0"/>
              <a:t> </a:t>
            </a:r>
            <a:r>
              <a:rPr lang="pl-PL" baseline="0" dirty="0" err="1"/>
              <a:t>Wally</a:t>
            </a:r>
            <a:r>
              <a:rPr lang="pl-PL" baseline="0" dirty="0"/>
              <a:t> 435 </a:t>
            </a:r>
            <a:r>
              <a:rPr lang="pl-PL" baseline="0" dirty="0">
                <a:sym typeface="Wingdings" pitchFamily="2" charset="2"/>
              </a:rPr>
              <a:t> </a:t>
            </a:r>
            <a:r>
              <a:rPr lang="pl-PL" baseline="0" dirty="0"/>
              <a:t> </a:t>
            </a:r>
            <a:r>
              <a:rPr lang="pl-PL" dirty="0"/>
              <a:t>Koszt 28.000,00 (dot. Gminy 8.000,00) wraz z dofinansowaniem PSE 20.000,00 zł)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5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4267114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Budynek przeznaczony do rozbiórki, z uwagi na zły stan techniczny, jak i posadowienie (jego części) na działce stanowiącej własność prywatną.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6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8599307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Budynek po modernizacji (budowie stropu i sali) w roku 2016 (sama</a:t>
            </a:r>
            <a:r>
              <a:rPr lang="pl-PL" baseline="0" dirty="0"/>
              <a:t> budowa remizy ok roku 2003-2005)</a:t>
            </a:r>
            <a:r>
              <a:rPr lang="pl-PL" dirty="0"/>
              <a:t>.</a:t>
            </a:r>
          </a:p>
          <a:p>
            <a:r>
              <a:rPr lang="pl-PL" dirty="0"/>
              <a:t>Adaptacji wymagają pomieszczenia znajdujące się na poddaszu części remizy.</a:t>
            </a:r>
          </a:p>
          <a:p>
            <a:r>
              <a:rPr lang="pl-PL" dirty="0"/>
              <a:t>Jednostka posiada na wyposażeniu średni samochód pożarniczy STAR P244L z roku 1983 (</a:t>
            </a:r>
            <a:r>
              <a:rPr lang="pl-PL" dirty="0" smtClean="0"/>
              <a:t>41 </a:t>
            </a:r>
            <a:r>
              <a:rPr lang="pl-PL" dirty="0"/>
              <a:t>lat !)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7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322340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Obiekt zmodernizowany w roku 2015.</a:t>
            </a:r>
          </a:p>
          <a:p>
            <a:r>
              <a:rPr lang="pl-PL" dirty="0"/>
              <a:t>Jednostka posiada na wyposażeniu </a:t>
            </a:r>
            <a:r>
              <a:rPr lang="pl-PL" dirty="0" smtClean="0"/>
              <a:t> </a:t>
            </a:r>
            <a:r>
              <a:rPr lang="pl-PL" dirty="0"/>
              <a:t>średni samochód ratowniczo-gaśniczy zakupiony w roku 2019 oraz pojazd lekki zakupiony w 2017 r. (rok</a:t>
            </a:r>
            <a:r>
              <a:rPr lang="pl-PL" baseline="0" dirty="0"/>
              <a:t> </a:t>
            </a:r>
            <a:r>
              <a:rPr lang="pl-PL" baseline="0" dirty="0" err="1"/>
              <a:t>prod</a:t>
            </a:r>
            <a:r>
              <a:rPr lang="pl-PL" baseline="0" dirty="0"/>
              <a:t>. </a:t>
            </a:r>
            <a:r>
              <a:rPr lang="pl-PL" dirty="0"/>
              <a:t>2016).</a:t>
            </a:r>
          </a:p>
          <a:p>
            <a:r>
              <a:rPr lang="pl-PL" dirty="0"/>
              <a:t>Łódź </a:t>
            </a:r>
            <a:r>
              <a:rPr lang="pl-PL" baseline="0" dirty="0" smtClean="0"/>
              <a:t> ratownicza</a:t>
            </a:r>
            <a:r>
              <a:rPr lang="pl-PL" dirty="0" smtClean="0"/>
              <a:t> </a:t>
            </a:r>
            <a:r>
              <a:rPr lang="pl-PL" dirty="0"/>
              <a:t>I przyczepka </a:t>
            </a:r>
            <a:r>
              <a:rPr lang="pl-PL" dirty="0" smtClean="0"/>
              <a:t>ODO.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8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7577327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Obiekt zmodernizowany w roku 2016</a:t>
            </a:r>
            <a:r>
              <a:rPr lang="pl-PL" baseline="0" dirty="0"/>
              <a:t> .</a:t>
            </a:r>
          </a:p>
          <a:p>
            <a:r>
              <a:rPr lang="pl-PL" baseline="0" dirty="0"/>
              <a:t>Przed modernizacją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9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9048072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Jednostka posiada lekki </a:t>
            </a:r>
            <a:r>
              <a:rPr lang="pl-PL" i="0" dirty="0"/>
              <a:t>samochód</a:t>
            </a:r>
            <a:r>
              <a:rPr lang="pl-PL" dirty="0"/>
              <a:t> Ford</a:t>
            </a:r>
            <a:r>
              <a:rPr lang="pl-PL" baseline="0" dirty="0"/>
              <a:t> Transit FT 350 </a:t>
            </a:r>
            <a:r>
              <a:rPr lang="pl-PL" dirty="0"/>
              <a:t> z roku 2014 oraz przyczepkę pompowo-wężową.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0E6CC-46FB-41B6-9C1D-F1D52F957F15}" type="slidenum">
              <a:rPr lang="pl-PL" smtClean="0"/>
              <a:pPr/>
              <a:t>10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2847146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2EEF-CAF5-4AFC-8F62-C7DD71DDA1F2}" type="datetimeFigureOut">
              <a:rPr lang="pl-PL" smtClean="0"/>
              <a:pPr/>
              <a:t>29.10.2024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E92EC-ECA0-46D0-BAB7-5B0D668F29F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2EEF-CAF5-4AFC-8F62-C7DD71DDA1F2}" type="datetimeFigureOut">
              <a:rPr lang="pl-PL" smtClean="0"/>
              <a:pPr/>
              <a:t>29.10.2024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E92EC-ECA0-46D0-BAB7-5B0D668F29F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2EEF-CAF5-4AFC-8F62-C7DD71DDA1F2}" type="datetimeFigureOut">
              <a:rPr lang="pl-PL" smtClean="0"/>
              <a:pPr/>
              <a:t>29.10.2024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E92EC-ECA0-46D0-BAB7-5B0D668F29F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2EEF-CAF5-4AFC-8F62-C7DD71DDA1F2}" type="datetimeFigureOut">
              <a:rPr lang="pl-PL" smtClean="0"/>
              <a:pPr/>
              <a:t>29.10.2024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E92EC-ECA0-46D0-BAB7-5B0D668F29F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2EEF-CAF5-4AFC-8F62-C7DD71DDA1F2}" type="datetimeFigureOut">
              <a:rPr lang="pl-PL" smtClean="0"/>
              <a:pPr/>
              <a:t>29.10.2024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E92EC-ECA0-46D0-BAB7-5B0D668F29F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2EEF-CAF5-4AFC-8F62-C7DD71DDA1F2}" type="datetimeFigureOut">
              <a:rPr lang="pl-PL" smtClean="0"/>
              <a:pPr/>
              <a:t>29.10.2024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E92EC-ECA0-46D0-BAB7-5B0D668F29F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2EEF-CAF5-4AFC-8F62-C7DD71DDA1F2}" type="datetimeFigureOut">
              <a:rPr lang="pl-PL" smtClean="0"/>
              <a:pPr/>
              <a:t>29.10.2024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E92EC-ECA0-46D0-BAB7-5B0D668F29F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2EEF-CAF5-4AFC-8F62-C7DD71DDA1F2}" type="datetimeFigureOut">
              <a:rPr lang="pl-PL" smtClean="0"/>
              <a:pPr/>
              <a:t>29.10.2024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E92EC-ECA0-46D0-BAB7-5B0D668F29F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2EEF-CAF5-4AFC-8F62-C7DD71DDA1F2}" type="datetimeFigureOut">
              <a:rPr lang="pl-PL" smtClean="0"/>
              <a:pPr/>
              <a:t>29.10.2024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E92EC-ECA0-46D0-BAB7-5B0D668F29F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2EEF-CAF5-4AFC-8F62-C7DD71DDA1F2}" type="datetimeFigureOut">
              <a:rPr lang="pl-PL" smtClean="0"/>
              <a:pPr/>
              <a:t>29.10.2024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E92EC-ECA0-46D0-BAB7-5B0D668F29F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2EEF-CAF5-4AFC-8F62-C7DD71DDA1F2}" type="datetimeFigureOut">
              <a:rPr lang="pl-PL" smtClean="0"/>
              <a:pPr/>
              <a:t>29.10.2024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E92EC-ECA0-46D0-BAB7-5B0D668F29F2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32EEF-CAF5-4AFC-8F62-C7DD71DDA1F2}" type="datetimeFigureOut">
              <a:rPr lang="pl-PL" smtClean="0"/>
              <a:pPr/>
              <a:t>29.10.2024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E92EC-ECA0-46D0-BAB7-5B0D668F29F2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571736" y="285728"/>
            <a:ext cx="6357982" cy="2714620"/>
          </a:xfrm>
        </p:spPr>
        <p:txBody>
          <a:bodyPr>
            <a:normAutofit/>
          </a:bodyPr>
          <a:lstStyle/>
          <a:p>
            <a:r>
              <a:rPr lang="pl-PL" b="1" dirty="0"/>
              <a:t>Ochotnicze Straże Pożarne </a:t>
            </a:r>
            <a:br>
              <a:rPr lang="pl-PL" b="1" dirty="0"/>
            </a:br>
            <a:r>
              <a:rPr lang="pl-PL" b="1" dirty="0"/>
              <a:t>w Gminie Międzychód</a:t>
            </a:r>
          </a:p>
        </p:txBody>
      </p:sp>
      <p:pic>
        <p:nvPicPr>
          <p:cNvPr id="4" name="Obraz 3" descr="znak_zosp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428868"/>
            <a:ext cx="1568690" cy="156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erb pomniejszon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2428868"/>
            <a:ext cx="1411336" cy="171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\\192.168.0.6\oc\P-POŻ\Jednostki foto\Lewice 2017\DSCN6267.JPG"/>
          <p:cNvPicPr>
            <a:picLocks noChangeAspect="1" noChangeArrowheads="1"/>
          </p:cNvPicPr>
          <p:nvPr/>
        </p:nvPicPr>
        <p:blipFill>
          <a:blip r:embed="rId5" cstate="print">
            <a:lum bright="30000"/>
          </a:blip>
          <a:srcRect l="29769" b="16215"/>
          <a:stretch>
            <a:fillRect/>
          </a:stretch>
        </p:blipFill>
        <p:spPr bwMode="auto">
          <a:xfrm>
            <a:off x="0" y="-1"/>
            <a:ext cx="9144000" cy="6858001"/>
          </a:xfrm>
          <a:prstGeom prst="rtTriangl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9826"/>
            <a:ext cx="8229600" cy="878894"/>
          </a:xfrm>
        </p:spPr>
        <p:txBody>
          <a:bodyPr/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Dormowo</a:t>
            </a:r>
            <a:r>
              <a:rPr lang="pl-PL" dirty="0"/>
              <a:t> – tak jest</a:t>
            </a: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Obraz 7" descr="20170519_1323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999" y="836712"/>
            <a:ext cx="7920001" cy="5940000"/>
          </a:xfrm>
          <a:prstGeom prst="round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199" y="0"/>
            <a:ext cx="8229600" cy="908720"/>
          </a:xfrm>
        </p:spPr>
        <p:txBody>
          <a:bodyPr/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Kamionna </a:t>
            </a:r>
            <a:r>
              <a:rPr lang="pl-PL" dirty="0"/>
              <a:t>– było 5 lat temu</a:t>
            </a:r>
          </a:p>
        </p:txBody>
      </p:sp>
      <p:pic>
        <p:nvPicPr>
          <p:cNvPr id="3" name="Symbol zastępczy zawartości 3" descr="DSCN6113.JPG">
            <a:extLst>
              <a:ext uri="{FF2B5EF4-FFF2-40B4-BE49-F238E27FC236}">
                <a16:creationId xmlns="" xmlns:a16="http://schemas.microsoft.com/office/drawing/2014/main" id="{1D7A86ED-B579-1A0F-D439-659A2B13D5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233" y="938952"/>
            <a:ext cx="8208566" cy="5760000"/>
          </a:xfrm>
          <a:prstGeom prst="round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941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Kamionna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8930" r="9214" b="20624"/>
          <a:stretch>
            <a:fillRect/>
          </a:stretch>
        </p:blipFill>
        <p:spPr bwMode="auto">
          <a:xfrm>
            <a:off x="612000" y="908720"/>
            <a:ext cx="7920000" cy="57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199" y="53752"/>
            <a:ext cx="8229600" cy="854968"/>
          </a:xfrm>
        </p:spPr>
        <p:txBody>
          <a:bodyPr/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Mokrzec </a:t>
            </a:r>
            <a:r>
              <a:rPr lang="pl-PL" dirty="0"/>
              <a:t>– było</a:t>
            </a:r>
          </a:p>
        </p:txBody>
      </p:sp>
      <p:pic>
        <p:nvPicPr>
          <p:cNvPr id="7" name="Symbol zastępczy zawartości 5" descr="DSCN0050.JPG">
            <a:extLst>
              <a:ext uri="{FF2B5EF4-FFF2-40B4-BE49-F238E27FC236}">
                <a16:creationId xmlns="" xmlns:a16="http://schemas.microsoft.com/office/drawing/2014/main" id="{65467B74-E5A3-0A4A-A0E2-4DA137609E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680"/>
          <a:stretch>
            <a:fillRect/>
          </a:stretch>
        </p:blipFill>
        <p:spPr>
          <a:xfrm>
            <a:off x="6608" y="1052736"/>
            <a:ext cx="9144000" cy="5607496"/>
          </a:xfrm>
          <a:prstGeom prst="round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039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7748"/>
            <a:ext cx="8229600" cy="981587"/>
          </a:xfrm>
        </p:spPr>
        <p:txBody>
          <a:bodyPr/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Mokrzec </a:t>
            </a:r>
            <a:r>
              <a:rPr lang="pl-PL" dirty="0"/>
              <a:t>– jest</a:t>
            </a:r>
          </a:p>
        </p:txBody>
      </p:sp>
      <p:pic>
        <p:nvPicPr>
          <p:cNvPr id="4" name="Symbol zastępczy zawartości 3" descr="IMG2023110211154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226" y="1053360"/>
            <a:ext cx="4228519" cy="5616000"/>
          </a:xfrm>
          <a:prstGeom prst="roundRect">
            <a:avLst/>
          </a:prstGeom>
        </p:spPr>
      </p:pic>
      <p:pic>
        <p:nvPicPr>
          <p:cNvPr id="3" name="Symbol zastępczy zawartości 3" descr="20170519_092353.jpg">
            <a:extLst>
              <a:ext uri="{FF2B5EF4-FFF2-40B4-BE49-F238E27FC236}">
                <a16:creationId xmlns="" xmlns:a16="http://schemas.microsoft.com/office/drawing/2014/main" id="{5C06361A-D4F9-459C-88C8-F0DC4C4778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56516" y="1196752"/>
            <a:ext cx="4818786" cy="516120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29598"/>
            <a:ext cx="9036496" cy="1000124"/>
          </a:xfrm>
        </p:spPr>
        <p:txBody>
          <a:bodyPr>
            <a:norm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Piłka </a:t>
            </a:r>
            <a:r>
              <a:rPr lang="pl-PL" dirty="0"/>
              <a:t>– było 5 lat temu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3E695C5-9B6A-3C9C-68AF-30D6B848043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1029722"/>
            <a:ext cx="8928991" cy="5711646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6417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186754" y="688085"/>
            <a:ext cx="4750372" cy="729302"/>
          </a:xfrm>
        </p:spPr>
        <p:txBody>
          <a:bodyPr>
            <a:normAutofit fontScale="90000"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Piłka </a:t>
            </a:r>
            <a:r>
              <a:rPr lang="pl-PL" dirty="0"/>
              <a:t>- obecnie</a:t>
            </a:r>
          </a:p>
        </p:txBody>
      </p:sp>
      <p:pic>
        <p:nvPicPr>
          <p:cNvPr id="9" name="Obraz 8" descr="IMG202311021157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76" y="1052736"/>
            <a:ext cx="3930354" cy="5220000"/>
          </a:xfrm>
          <a:prstGeom prst="roundRect">
            <a:avLst/>
          </a:prstGeom>
        </p:spPr>
      </p:pic>
      <p:pic>
        <p:nvPicPr>
          <p:cNvPr id="10" name="Obraz 9" descr="IMG202311021157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80065" y="1916832"/>
            <a:ext cx="5163751" cy="38880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858093"/>
          </a:xfrm>
        </p:spPr>
        <p:txBody>
          <a:bodyPr>
            <a:normAutofit fontScale="90000"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Zatom Nowy </a:t>
            </a:r>
            <a:r>
              <a:rPr lang="pl-PL" dirty="0"/>
              <a:t>– przed modernizacją </a:t>
            </a:r>
          </a:p>
        </p:txBody>
      </p:sp>
      <p:pic>
        <p:nvPicPr>
          <p:cNvPr id="2" name="Symbol zastępczy zawartości 3" descr="DSCN0140.JPG">
            <a:extLst>
              <a:ext uri="{FF2B5EF4-FFF2-40B4-BE49-F238E27FC236}">
                <a16:creationId xmlns="" xmlns:a16="http://schemas.microsoft.com/office/drawing/2014/main" id="{215E3F80-6A24-702E-CAFC-9C35DAB32B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1214438"/>
            <a:ext cx="8928992" cy="552693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Zatom Nowy </a:t>
            </a:r>
            <a:r>
              <a:rPr lang="pl-PL" dirty="0"/>
              <a:t>– po modernizacji</a:t>
            </a: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Obraz 6" descr="IMG202311021059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1775" y="980728"/>
            <a:ext cx="8620449" cy="5652000"/>
          </a:xfrm>
          <a:prstGeom prst="round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2878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909884"/>
          </a:xfrm>
        </p:spPr>
        <p:txBody>
          <a:bodyPr>
            <a:normAutofit fontScale="90000"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Lewice </a:t>
            </a:r>
            <a:r>
              <a:rPr lang="pl-PL" dirty="0"/>
              <a:t>– było jeszcze nie dawno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="" xmlns:a16="http://schemas.microsoft.com/office/drawing/2014/main" id="{98E4E724-8AE2-66A5-41E1-CEEEF253B4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b="11958"/>
          <a:stretch/>
        </p:blipFill>
        <p:spPr>
          <a:xfrm>
            <a:off x="492000" y="1169099"/>
            <a:ext cx="8160000" cy="5388163"/>
          </a:xfrm>
          <a:prstGeom prst="round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57158" y="1571612"/>
            <a:ext cx="4643470" cy="2571768"/>
          </a:xfrm>
        </p:spPr>
        <p:txBody>
          <a:bodyPr>
            <a:normAutofit/>
          </a:bodyPr>
          <a:lstStyle/>
          <a:p>
            <a:r>
              <a:rPr lang="pl-PL" b="1" dirty="0"/>
              <a:t>STAN </a:t>
            </a:r>
            <a:br>
              <a:rPr lang="pl-PL" b="1" dirty="0"/>
            </a:br>
            <a:r>
              <a:rPr lang="pl-PL" b="1" dirty="0"/>
              <a:t>ORGANIZACYJNY</a:t>
            </a:r>
            <a:br>
              <a:rPr lang="pl-PL" b="1" dirty="0"/>
            </a:br>
            <a:r>
              <a:rPr lang="pl-PL" b="1" dirty="0"/>
              <a:t>OSP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4714876" y="1000108"/>
            <a:ext cx="4081969" cy="50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7967"/>
            <a:ext cx="8229600" cy="900753"/>
          </a:xfrm>
        </p:spPr>
        <p:txBody>
          <a:bodyPr/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Lewice </a:t>
            </a:r>
            <a:r>
              <a:rPr lang="pl-PL" dirty="0"/>
              <a:t>– </a:t>
            </a:r>
            <a:r>
              <a:rPr lang="pl-PL" dirty="0" smtClean="0"/>
              <a:t>czerwiec 2023</a:t>
            </a:r>
            <a:endParaRPr lang="pl-PL" dirty="0"/>
          </a:p>
        </p:txBody>
      </p:sp>
      <p:pic>
        <p:nvPicPr>
          <p:cNvPr id="6" name="Symbol zastępczy zawartości 5" descr="WhatsApp Image 2023-11-03 at 12.22.30.jpe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t="12218" b="10403"/>
          <a:stretch/>
        </p:blipFill>
        <p:spPr>
          <a:xfrm>
            <a:off x="2056866" y="908720"/>
            <a:ext cx="7072362" cy="4104456"/>
          </a:xfrm>
          <a:prstGeom prst="roundRect">
            <a:avLst/>
          </a:prstGeom>
        </p:spPr>
      </p:pic>
      <p:pic>
        <p:nvPicPr>
          <p:cNvPr id="8" name="Obraz 7" descr="IMG20231028171146.jpg">
            <a:extLst>
              <a:ext uri="{FF2B5EF4-FFF2-40B4-BE49-F238E27FC236}">
                <a16:creationId xmlns="" xmlns:a16="http://schemas.microsoft.com/office/drawing/2014/main" id="{1A9508B8-2F19-350D-BADC-E1AA93BB8FF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l="9163" b="5769"/>
          <a:stretch>
            <a:fillRect/>
          </a:stretch>
        </p:blipFill>
        <p:spPr>
          <a:xfrm>
            <a:off x="14772" y="3063819"/>
            <a:ext cx="4847464" cy="3786214"/>
          </a:xfrm>
          <a:prstGeom prst="round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675157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pl-PL" sz="4800" b="1" dirty="0"/>
              <a:t>ASPEKT TECHNICZNY</a:t>
            </a:r>
          </a:p>
        </p:txBody>
      </p:sp>
      <p:pic>
        <p:nvPicPr>
          <p:cNvPr id="5123" name="Picture 3" descr="C:\Users\OC\AppData\Local\Microsoft\Windows\INetCache\IE\IMHNHE45\firetruck-1789560_64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643182"/>
            <a:ext cx="4968000" cy="2484000"/>
          </a:xfrm>
          <a:prstGeom prst="rect">
            <a:avLst/>
          </a:prstGeom>
          <a:noFill/>
        </p:spPr>
      </p:pic>
      <p:sp>
        <p:nvSpPr>
          <p:cNvPr id="6" name="Tytuł 1"/>
          <p:cNvSpPr txBox="1">
            <a:spLocks/>
          </p:cNvSpPr>
          <p:nvPr/>
        </p:nvSpPr>
        <p:spPr>
          <a:xfrm>
            <a:off x="5469522" y="3068960"/>
            <a:ext cx="3438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400" b="1" dirty="0">
                <a:latin typeface="+mj-lt"/>
                <a:ea typeface="+mj-ea"/>
                <a:cs typeface="+mj-cs"/>
              </a:rPr>
              <a:t>POJAZDY</a:t>
            </a:r>
            <a:endParaRPr kumimoji="0" lang="pl-PL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9928" y="7142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pl-PL" dirty="0"/>
              <a:t>Lekkie samochody ratowniczo - gaśnicze</a:t>
            </a:r>
          </a:p>
        </p:txBody>
      </p:sp>
      <p:pic>
        <p:nvPicPr>
          <p:cNvPr id="6" name="Obraz 5" descr="20170519_1328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304" y="980728"/>
            <a:ext cx="5040000" cy="3780000"/>
          </a:xfrm>
          <a:prstGeom prst="round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357158" y="4391396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OSP Dormowo – GLBM Ford Transit (2014)</a:t>
            </a:r>
          </a:p>
        </p:txBody>
      </p:sp>
      <p:pic>
        <p:nvPicPr>
          <p:cNvPr id="8" name="Obraz 7" descr="WhatsApp Image 2023-11-02 at 13.08.47.jpeg"/>
          <p:cNvPicPr>
            <a:picLocks noChangeAspect="1"/>
          </p:cNvPicPr>
          <p:nvPr/>
        </p:nvPicPr>
        <p:blipFill>
          <a:blip r:embed="rId4" cstate="print"/>
          <a:srcRect t="13115" r="19672" b="6010"/>
          <a:stretch>
            <a:fillRect/>
          </a:stretch>
        </p:blipFill>
        <p:spPr>
          <a:xfrm>
            <a:off x="4572000" y="3104728"/>
            <a:ext cx="4467348" cy="3312000"/>
          </a:xfrm>
          <a:prstGeom prst="round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4862904" y="6488668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OSP Piłka – GLBM Ford Transit (2003)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94796" y="0"/>
            <a:ext cx="5149204" cy="1143000"/>
          </a:xfrm>
        </p:spPr>
        <p:txBody>
          <a:bodyPr>
            <a:noAutofit/>
          </a:bodyPr>
          <a:lstStyle/>
          <a:p>
            <a:r>
              <a:rPr lang="pl-PL" sz="3600" dirty="0"/>
              <a:t>Lekkie samochody </a:t>
            </a:r>
            <a:br>
              <a:rPr lang="pl-PL" sz="3600" dirty="0"/>
            </a:br>
            <a:r>
              <a:rPr lang="pl-PL" sz="3600" dirty="0"/>
              <a:t>specjalne - ratownicze</a:t>
            </a:r>
          </a:p>
        </p:txBody>
      </p:sp>
      <p:pic>
        <p:nvPicPr>
          <p:cNvPr id="4" name="Obraz 3" descr="20201123_140254.jpg"/>
          <p:cNvPicPr>
            <a:picLocks noChangeAspect="1"/>
          </p:cNvPicPr>
          <p:nvPr/>
        </p:nvPicPr>
        <p:blipFill rotWithShape="1">
          <a:blip r:embed="rId3" cstate="print"/>
          <a:srcRect t="5687" r="12448"/>
          <a:stretch/>
        </p:blipFill>
        <p:spPr>
          <a:xfrm>
            <a:off x="0" y="860389"/>
            <a:ext cx="4158774" cy="2520000"/>
          </a:xfrm>
          <a:prstGeom prst="round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-5732" y="3366703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OSP Mokrzec - SLRt IVECO DAILY (2020 r.)</a:t>
            </a:r>
          </a:p>
        </p:txBody>
      </p:sp>
      <p:pic>
        <p:nvPicPr>
          <p:cNvPr id="6146" name="Picture 2" descr="S:\P-POŻ\Jednostki foto\fotki sprzętu\18519853_1401521416611357_4835622676095654902_n.jpg"/>
          <p:cNvPicPr>
            <a:picLocks noChangeAspect="1" noChangeArrowheads="1"/>
          </p:cNvPicPr>
          <p:nvPr/>
        </p:nvPicPr>
        <p:blipFill rotWithShape="1">
          <a:blip r:embed="rId4" cstate="print"/>
          <a:srcRect t="9736" b="16955"/>
          <a:stretch/>
        </p:blipFill>
        <p:spPr bwMode="auto">
          <a:xfrm>
            <a:off x="0" y="3996040"/>
            <a:ext cx="4583433" cy="2520000"/>
          </a:xfrm>
          <a:prstGeom prst="roundRect">
            <a:avLst/>
          </a:prstGeom>
          <a:noFill/>
        </p:spPr>
      </p:pic>
      <p:sp>
        <p:nvSpPr>
          <p:cNvPr id="8" name="pole tekstowe 7"/>
          <p:cNvSpPr txBox="1"/>
          <p:nvPr/>
        </p:nvSpPr>
        <p:spPr>
          <a:xfrm>
            <a:off x="0" y="6488668"/>
            <a:ext cx="4857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OSP Międzychód – </a:t>
            </a:r>
            <a:r>
              <a:rPr lang="pl-PL" dirty="0" err="1"/>
              <a:t>SLRr</a:t>
            </a:r>
            <a:r>
              <a:rPr lang="pl-PL" dirty="0"/>
              <a:t> Mitsubishi L200 (2006 r.)</a:t>
            </a:r>
          </a:p>
        </p:txBody>
      </p:sp>
      <p:pic>
        <p:nvPicPr>
          <p:cNvPr id="9" name="Obraz 8" descr="20170428_200803.jpg"/>
          <p:cNvPicPr>
            <a:picLocks noChangeAspect="1"/>
          </p:cNvPicPr>
          <p:nvPr/>
        </p:nvPicPr>
        <p:blipFill>
          <a:blip r:embed="rId5" cstate="print"/>
          <a:srcRect b="22916"/>
          <a:stretch>
            <a:fillRect/>
          </a:stretch>
        </p:blipFill>
        <p:spPr>
          <a:xfrm>
            <a:off x="4643406" y="1886917"/>
            <a:ext cx="4500594" cy="2601913"/>
          </a:xfrm>
          <a:prstGeom prst="round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4643406" y="4520192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OSP Kamionna - SLRt Renault </a:t>
            </a:r>
            <a:r>
              <a:rPr lang="pl-PL" dirty="0" err="1"/>
              <a:t>Mascott</a:t>
            </a:r>
            <a:r>
              <a:rPr lang="pl-PL" dirty="0"/>
              <a:t> (2004 r.)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8"/>
          </a:xfrm>
        </p:spPr>
        <p:txBody>
          <a:bodyPr>
            <a:normAutofit fontScale="90000"/>
          </a:bodyPr>
          <a:lstStyle/>
          <a:p>
            <a:r>
              <a:rPr lang="pl-PL" dirty="0"/>
              <a:t>Średnie samochody ratowniczo-gaśnicze</a:t>
            </a:r>
          </a:p>
        </p:txBody>
      </p:sp>
      <p:pic>
        <p:nvPicPr>
          <p:cNvPr id="4" name="Obraz 3" descr="18194182_115626955670613_747979516150721010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643050"/>
            <a:ext cx="3929090" cy="3929090"/>
          </a:xfrm>
          <a:prstGeom prst="round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214282" y="5715016"/>
            <a:ext cx="3857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OSP Kamionna – GBA MAN TGM (2014)</a:t>
            </a:r>
          </a:p>
        </p:txBody>
      </p:sp>
      <p:pic>
        <p:nvPicPr>
          <p:cNvPr id="7" name="Obraz 6" descr="IMG20231028171146.jpg"/>
          <p:cNvPicPr>
            <a:picLocks noChangeAspect="1"/>
          </p:cNvPicPr>
          <p:nvPr/>
        </p:nvPicPr>
        <p:blipFill>
          <a:blip r:embed="rId4" cstate="print"/>
          <a:srcRect l="9163" b="5769"/>
          <a:stretch>
            <a:fillRect/>
          </a:stretch>
        </p:blipFill>
        <p:spPr>
          <a:xfrm>
            <a:off x="4206154" y="1643050"/>
            <a:ext cx="4847464" cy="3786214"/>
          </a:xfrm>
          <a:prstGeom prst="round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4500562" y="5715016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OSP Lewice – GBA RENAULT MIDLUM (2014)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192.168.0.6\oc\P-POŻ\majątek\pojazdy\GBA Międzychód\fotki auto\IMG_20190918_0946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359070" y="-10644286"/>
            <a:ext cx="4195200" cy="3146400"/>
          </a:xfrm>
          <a:prstGeom prst="rect">
            <a:avLst/>
          </a:prstGeom>
          <a:noFill/>
        </p:spPr>
      </p:pic>
      <p:pic>
        <p:nvPicPr>
          <p:cNvPr id="3" name="Obraz 2" descr="IMG_20190918_094629.jpg"/>
          <p:cNvPicPr>
            <a:picLocks noChangeAspect="1"/>
          </p:cNvPicPr>
          <p:nvPr/>
        </p:nvPicPr>
        <p:blipFill>
          <a:blip r:embed="rId3" cstate="print"/>
          <a:srcRect r="12999" b="7999"/>
          <a:stretch>
            <a:fillRect/>
          </a:stretch>
        </p:blipFill>
        <p:spPr>
          <a:xfrm>
            <a:off x="4286216" y="14581"/>
            <a:ext cx="4857784" cy="3852725"/>
          </a:xfrm>
          <a:prstGeom prst="round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42844" y="1571612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OSP Międzychód –  GBA VOLVO FL(2019)</a:t>
            </a:r>
          </a:p>
        </p:txBody>
      </p:sp>
      <p:pic>
        <p:nvPicPr>
          <p:cNvPr id="5" name="Symbol zastępczy zawartości 3" descr="20170519_125923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t="6773" r="3188" b="20982"/>
          <a:stretch>
            <a:fillRect/>
          </a:stretch>
        </p:blipFill>
        <p:spPr>
          <a:xfrm>
            <a:off x="0" y="3644604"/>
            <a:ext cx="5715008" cy="3198815"/>
          </a:xfrm>
          <a:prstGeom prst="round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5857884" y="4929198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OSP Łowyń –  GBA IVECO EUROCARGO (2016)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220693" y="5354506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OSP Radgoszcz –  GBA STAR 244L </a:t>
            </a:r>
          </a:p>
          <a:p>
            <a:pPr algn="ctr"/>
            <a:r>
              <a:rPr lang="pl-PL" dirty="0"/>
              <a:t>(1983- </a:t>
            </a:r>
            <a:r>
              <a:rPr lang="pl-PL" dirty="0" smtClean="0"/>
              <a:t>41 </a:t>
            </a:r>
            <a:r>
              <a:rPr lang="pl-PL" dirty="0"/>
              <a:t>LAT!)</a:t>
            </a:r>
          </a:p>
        </p:txBody>
      </p:sp>
      <p:pic>
        <p:nvPicPr>
          <p:cNvPr id="5" name="Symbol zastępczy zawartości 3" descr="20170519_104856.jpg"/>
          <p:cNvPicPr>
            <a:picLocks noChangeAspect="1"/>
          </p:cNvPicPr>
          <p:nvPr/>
        </p:nvPicPr>
        <p:blipFill rotWithShape="1">
          <a:blip r:embed="rId3" cstate="print"/>
          <a:srcRect l="10905" t="20796" b="14800"/>
          <a:stretch/>
        </p:blipFill>
        <p:spPr bwMode="auto">
          <a:xfrm>
            <a:off x="23602" y="1340768"/>
            <a:ext cx="4108958" cy="396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az 5" descr="20181217_121939.jpg"/>
          <p:cNvPicPr>
            <a:picLocks noChangeAspect="1"/>
          </p:cNvPicPr>
          <p:nvPr/>
        </p:nvPicPr>
        <p:blipFill>
          <a:blip r:embed="rId4" cstate="print"/>
          <a:srcRect l="24804" r="3262"/>
          <a:stretch>
            <a:fillRect/>
          </a:stretch>
        </p:blipFill>
        <p:spPr>
          <a:xfrm>
            <a:off x="4211960" y="630776"/>
            <a:ext cx="4784535" cy="4988457"/>
          </a:xfrm>
          <a:prstGeom prst="round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4559280" y="5274192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OSP Zatom Nowy –  GBA VOLVO FL (2018)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71422"/>
            <a:ext cx="9144000" cy="909306"/>
          </a:xfrm>
        </p:spPr>
        <p:txBody>
          <a:bodyPr>
            <a:norm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Ciężki samochód ratowniczo - gaśniczy</a:t>
            </a: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9524" t="12627" r="12144" b="5296"/>
          <a:stretch>
            <a:fillRect/>
          </a:stretch>
        </p:blipFill>
        <p:spPr>
          <a:xfrm>
            <a:off x="539552" y="1049730"/>
            <a:ext cx="7836026" cy="5292000"/>
          </a:xfrm>
          <a:prstGeom prst="roundRect">
            <a:avLst/>
          </a:prstGeom>
          <a:noFill/>
        </p:spPr>
      </p:pic>
      <p:sp>
        <p:nvSpPr>
          <p:cNvPr id="5" name="pole tekstowe 4"/>
          <p:cNvSpPr txBox="1"/>
          <p:nvPr/>
        </p:nvSpPr>
        <p:spPr>
          <a:xfrm>
            <a:off x="2915816" y="6410732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OSP Łowyń – GCBA Jelcz 14 (1997)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5BD46262-0549-A99E-777C-D4B665FE7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347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Zestawienie - pojazdy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="" xmlns:a16="http://schemas.microsoft.com/office/drawing/2014/main" id="{8FC4BB31-8C3F-9DC0-51EB-4511766CB074}"/>
              </a:ext>
            </a:extLst>
          </p:cNvPr>
          <p:cNvGraphicFramePr>
            <a:graphicFrameLocks noGrp="1"/>
          </p:cNvGraphicFramePr>
          <p:nvPr/>
        </p:nvGraphicFramePr>
        <p:xfrm>
          <a:off x="179512" y="908720"/>
          <a:ext cx="8784976" cy="53754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4256">
                  <a:extLst>
                    <a:ext uri="{9D8B030D-6E8A-4147-A177-3AD203B41FA5}">
                      <a16:colId xmlns="" xmlns:a16="http://schemas.microsoft.com/office/drawing/2014/main" val="1473060847"/>
                    </a:ext>
                  </a:extLst>
                </a:gridCol>
                <a:gridCol w="2472570">
                  <a:extLst>
                    <a:ext uri="{9D8B030D-6E8A-4147-A177-3AD203B41FA5}">
                      <a16:colId xmlns="" xmlns:a16="http://schemas.microsoft.com/office/drawing/2014/main" val="1010671713"/>
                    </a:ext>
                  </a:extLst>
                </a:gridCol>
                <a:gridCol w="2613494">
                  <a:extLst>
                    <a:ext uri="{9D8B030D-6E8A-4147-A177-3AD203B41FA5}">
                      <a16:colId xmlns="" xmlns:a16="http://schemas.microsoft.com/office/drawing/2014/main" val="3574664713"/>
                    </a:ext>
                  </a:extLst>
                </a:gridCol>
                <a:gridCol w="1394656">
                  <a:extLst>
                    <a:ext uri="{9D8B030D-6E8A-4147-A177-3AD203B41FA5}">
                      <a16:colId xmlns="" xmlns:a16="http://schemas.microsoft.com/office/drawing/2014/main" val="3617827298"/>
                    </a:ext>
                  </a:extLst>
                </a:gridCol>
              </a:tblGrid>
              <a:tr h="55611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effectLst/>
                        </a:rPr>
                        <a:t>Nazwa Jednostki 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effectLst/>
                        </a:rPr>
                        <a:t>Marka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effectLst/>
                        </a:rPr>
                        <a:t>Model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effectLst/>
                        </a:rPr>
                        <a:t>Rok </a:t>
                      </a:r>
                      <a:r>
                        <a:rPr lang="pl-PL" sz="1400" b="1" u="none" strike="noStrike" dirty="0" err="1">
                          <a:effectLst/>
                        </a:rPr>
                        <a:t>prod</a:t>
                      </a:r>
                      <a:r>
                        <a:rPr lang="pl-PL" sz="1400" b="1" u="none" strike="noStrike" dirty="0">
                          <a:effectLst/>
                        </a:rPr>
                        <a:t>.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0670474"/>
                  </a:ext>
                </a:extLst>
              </a:tr>
              <a:tr h="39480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OSP Radgoszcz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800" b="1" u="none" strike="noStrike" dirty="0">
                          <a:effectLst/>
                        </a:rPr>
                        <a:t>Star</a:t>
                      </a:r>
                      <a:endParaRPr lang="pl-PL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P244L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800" b="1" u="none" strike="noStrike" dirty="0">
                          <a:effectLst/>
                        </a:rPr>
                        <a:t>1983</a:t>
                      </a:r>
                      <a:endParaRPr lang="pl-PL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0688576"/>
                  </a:ext>
                </a:extLst>
              </a:tr>
              <a:tr h="39480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OSP Łowyń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800" b="1" u="none" strike="noStrike" dirty="0">
                          <a:effectLst/>
                        </a:rPr>
                        <a:t>Jelcz</a:t>
                      </a:r>
                      <a:endParaRPr lang="pl-PL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14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800" b="1" u="none" strike="noStrike" dirty="0">
                          <a:effectLst/>
                        </a:rPr>
                        <a:t>1997</a:t>
                      </a:r>
                      <a:endParaRPr lang="pl-PL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02596605"/>
                  </a:ext>
                </a:extLst>
              </a:tr>
              <a:tr h="39480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OSP Piłka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2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Ford </a:t>
                      </a:r>
                      <a:endParaRPr lang="pl-PL" sz="2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Transit 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2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2003</a:t>
                      </a:r>
                      <a:endParaRPr lang="pl-PL" sz="2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61940102"/>
                  </a:ext>
                </a:extLst>
              </a:tr>
              <a:tr h="39480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OSP Kamionna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2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RENAULT</a:t>
                      </a:r>
                      <a:endParaRPr lang="pl-PL" sz="2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MASCOT 160.65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2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2004</a:t>
                      </a:r>
                      <a:endParaRPr lang="pl-PL" sz="2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0906384"/>
                  </a:ext>
                </a:extLst>
              </a:tr>
              <a:tr h="39480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OSP Międzychód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2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Mitsubishi</a:t>
                      </a:r>
                      <a:endParaRPr lang="pl-PL" sz="2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K60T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2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2006</a:t>
                      </a:r>
                      <a:endParaRPr lang="pl-PL" sz="2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62445937"/>
                  </a:ext>
                </a:extLst>
              </a:tr>
              <a:tr h="39480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OSP Lewice</a:t>
                      </a:r>
                      <a:endParaRPr lang="pl-PL" sz="1800" b="0" i="0" u="none" strike="noStrike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Renault</a:t>
                      </a:r>
                      <a:endParaRPr lang="pl-PL" sz="2000" b="1" i="0" u="none" strike="noStrike" dirty="0"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 err="1">
                          <a:effectLst/>
                        </a:rPr>
                        <a:t>Midlum</a:t>
                      </a:r>
                      <a:endParaRPr lang="pl-PL" sz="1800" b="0" i="0" u="none" strike="noStrike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2013</a:t>
                      </a:r>
                      <a:endParaRPr lang="pl-PL" sz="2000" b="1" i="0" u="none" strike="noStrike" dirty="0"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74768177"/>
                  </a:ext>
                </a:extLst>
              </a:tr>
              <a:tr h="39480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OSP Dormowo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Ford</a:t>
                      </a:r>
                      <a:endParaRPr lang="pl-PL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Transit FT 350 TDCI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2014</a:t>
                      </a:r>
                      <a:endParaRPr lang="pl-PL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24813986"/>
                  </a:ext>
                </a:extLst>
              </a:tr>
              <a:tr h="39480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OSP Kamionna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Man</a:t>
                      </a:r>
                      <a:endParaRPr lang="pl-PL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TGM13.290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2014</a:t>
                      </a:r>
                      <a:endParaRPr lang="pl-PL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61693656"/>
                  </a:ext>
                </a:extLst>
              </a:tr>
              <a:tr h="39480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OSP Łowyń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IVECO</a:t>
                      </a:r>
                      <a:endParaRPr lang="pl-PL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EUROCARGO 150EW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20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2015</a:t>
                      </a:r>
                      <a:endParaRPr lang="pl-PL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73951826"/>
                  </a:ext>
                </a:extLst>
              </a:tr>
              <a:tr h="39480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OSP Zatom Nowy 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1" u="none" strike="noStrike" dirty="0">
                          <a:effectLst/>
                        </a:rPr>
                        <a:t>VOLVO 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FL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1" u="none" strike="noStrike" dirty="0">
                          <a:effectLst/>
                        </a:rPr>
                        <a:t>2018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32260122"/>
                  </a:ext>
                </a:extLst>
              </a:tr>
              <a:tr h="39480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OSP Międzychód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1" u="none" strike="noStrike" dirty="0">
                          <a:effectLst/>
                        </a:rPr>
                        <a:t>VOLVO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FL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1" u="none" strike="noStrike" dirty="0">
                          <a:effectLst/>
                        </a:rPr>
                        <a:t>2019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76169187"/>
                  </a:ext>
                </a:extLst>
              </a:tr>
              <a:tr h="39480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OSP Mokrzec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1" u="none" strike="noStrike" dirty="0">
                          <a:effectLst/>
                        </a:rPr>
                        <a:t>IVECO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u="none" strike="noStrike" dirty="0">
                          <a:effectLst/>
                        </a:rPr>
                        <a:t>Iveco Daily70C18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1" u="none" strike="noStrike" dirty="0">
                          <a:effectLst/>
                        </a:rPr>
                        <a:t>2020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19" marR="8919" marT="89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79709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744067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306829"/>
            <a:ext cx="8229600" cy="1143000"/>
          </a:xfrm>
        </p:spPr>
        <p:txBody>
          <a:bodyPr/>
          <a:lstStyle/>
          <a:p>
            <a:r>
              <a:rPr lang="pl-PL" b="1" dirty="0"/>
              <a:t>ASPEKT LUDZKI</a:t>
            </a:r>
          </a:p>
        </p:txBody>
      </p:sp>
      <p:pic>
        <p:nvPicPr>
          <p:cNvPr id="3074" name="Picture 2" descr="C:\Users\Justyna Adamska\AppData\Local\Microsoft\Windows\INetCache\IE\6TIZ4P5T\US_Navy_090411-N-5215E-014_Damage_Controlman_Fireman_Apprentice_Jeff_Kingree_and_Damage_Controlman_3rd_Class_Kevin_Martinez_prepare_to_combat_a_simulated_fire_during_a_dama[1]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295432" y="1449829"/>
            <a:ext cx="6553136" cy="4680000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4286248" y="785794"/>
            <a:ext cx="371477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Na terenie gminy działa 9 jednostek ochotniczych zarejestrowanych w KRS zawierających </a:t>
            </a:r>
          </a:p>
          <a:p>
            <a:r>
              <a:rPr lang="pl-PL" dirty="0"/>
              <a:t>Jednostki Operacyjno – </a:t>
            </a:r>
            <a:r>
              <a:rPr lang="pl-PL" dirty="0" smtClean="0"/>
              <a:t>Techniczne(JOT</a:t>
            </a:r>
            <a:r>
              <a:rPr lang="pl-PL" dirty="0"/>
              <a:t>) różnej kategorii:</a:t>
            </a:r>
          </a:p>
          <a:p>
            <a:pPr lvl="0"/>
            <a:r>
              <a:rPr lang="pl-PL" dirty="0"/>
              <a:t>JOT kat. II OSP: Kamionna, OSP Łowyń i OSP Międzychód;</a:t>
            </a:r>
          </a:p>
          <a:p>
            <a:pPr lvl="0"/>
            <a:r>
              <a:rPr lang="pl-PL" dirty="0"/>
              <a:t>JOT kat. III OSP: Lewice, Zatom Nowy, Mokrzec;</a:t>
            </a:r>
          </a:p>
          <a:p>
            <a:pPr lvl="0"/>
            <a:r>
              <a:rPr lang="pl-PL" dirty="0"/>
              <a:t>JOT kat. IV OSP Radgoszcz, Dormowo i OSP Piłka.</a:t>
            </a:r>
          </a:p>
          <a:p>
            <a:pPr lvl="0"/>
            <a:endParaRPr lang="pl-PL" dirty="0"/>
          </a:p>
          <a:p>
            <a:r>
              <a:rPr lang="pl-PL" dirty="0"/>
              <a:t>Jednostki Ochotniczych </a:t>
            </a:r>
            <a:r>
              <a:rPr lang="pl-PL" dirty="0" smtClean="0"/>
              <a:t>Straży </a:t>
            </a:r>
            <a:r>
              <a:rPr lang="pl-PL" dirty="0"/>
              <a:t>Pożarnych z: Kamionny, Łowynia i Międzychodu zostały włączone do Krajowego Systemu Ratowniczo-Gaśniczego (KSRG) i ich rejonem operacyjnym chronionym jest powiat ( dla pozostałych jednostek gmina). </a:t>
            </a:r>
          </a:p>
          <a:p>
            <a:pPr lvl="0"/>
            <a:endParaRPr lang="pl-PL" dirty="0"/>
          </a:p>
          <a:p>
            <a:endParaRPr lang="pl-PL" dirty="0"/>
          </a:p>
        </p:txBody>
      </p:sp>
      <p:pic>
        <p:nvPicPr>
          <p:cNvPr id="1026" name="Picture 2" descr="C:\Users\OC\Pictures\Screenshots\Mapka gmina z zaznaczinymi osp.png"/>
          <p:cNvPicPr>
            <a:picLocks noChangeAspect="1" noChangeArrowheads="1"/>
          </p:cNvPicPr>
          <p:nvPr/>
        </p:nvPicPr>
        <p:blipFill>
          <a:blip r:embed="rId3" cstate="print"/>
          <a:srcRect t="7693"/>
          <a:stretch>
            <a:fillRect/>
          </a:stretch>
        </p:blipFill>
        <p:spPr bwMode="auto">
          <a:xfrm>
            <a:off x="428596" y="0"/>
            <a:ext cx="3829050" cy="68579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ustyna Adamska\AppData\Local\Microsoft\Windows\INetCache\IE\9P388NX1\firefighter-silhouette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3500438"/>
            <a:ext cx="3357562" cy="3357562"/>
          </a:xfrm>
          <a:prstGeom prst="rect">
            <a:avLst/>
          </a:prstGeom>
          <a:noFill/>
        </p:spPr>
      </p:pic>
      <p:sp>
        <p:nvSpPr>
          <p:cNvPr id="5" name="pole tekstowe 4"/>
          <p:cNvSpPr txBox="1"/>
          <p:nvPr/>
        </p:nvSpPr>
        <p:spPr>
          <a:xfrm>
            <a:off x="0" y="29632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highlight>
                  <a:srgbClr val="FFFF00"/>
                </a:highlight>
              </a:rPr>
              <a:t>Liczba członków OSP 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265 </a:t>
            </a:r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druhów</a:t>
            </a:r>
            <a:r>
              <a:rPr lang="pl-PL" sz="3200" dirty="0"/>
              <a:t>, w tym </a:t>
            </a:r>
            <a:r>
              <a:rPr lang="pl-PL" sz="3200" dirty="0" smtClean="0"/>
              <a:t>23 </a:t>
            </a:r>
            <a:r>
              <a:rPr lang="pl-PL" sz="3200" dirty="0"/>
              <a:t>kobiety.</a:t>
            </a:r>
          </a:p>
          <a:p>
            <a:pPr>
              <a:buNone/>
            </a:pPr>
            <a:endParaRPr lang="pl-PL" dirty="0"/>
          </a:p>
          <a:p>
            <a:pPr>
              <a:buNone/>
            </a:pPr>
            <a:r>
              <a:rPr lang="pl-PL" sz="3200" u="sng" dirty="0"/>
              <a:t>Stan wyszkolenia: </a:t>
            </a:r>
          </a:p>
          <a:p>
            <a:pPr lvl="0"/>
            <a:endParaRPr lang="pl-PL" sz="12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l-PL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Kurs</a:t>
            </a:r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podstawowy</a:t>
            </a:r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3200" dirty="0"/>
              <a:t>165 osób,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l-PL" sz="3200" dirty="0">
                <a:solidFill>
                  <a:srgbClr val="00B050"/>
                </a:solidFill>
              </a:rPr>
              <a:t>Kurs dowódców </a:t>
            </a:r>
            <a:r>
              <a:rPr lang="pl-PL" sz="3200" dirty="0" smtClean="0">
                <a:solidFill>
                  <a:srgbClr val="00B050"/>
                </a:solidFill>
              </a:rPr>
              <a:t>      </a:t>
            </a:r>
            <a:r>
              <a:rPr lang="pl-PL" sz="3200" dirty="0" smtClean="0"/>
              <a:t>54 </a:t>
            </a:r>
            <a:r>
              <a:rPr lang="pl-PL" sz="3200" dirty="0"/>
              <a:t>osoby,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l-PL" sz="3200" dirty="0"/>
              <a:t>Kurs kierowców konserwatorów 40 osób,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l-PL" sz="3200" dirty="0"/>
              <a:t>Kurs sterników motorowodnych 9 osób,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l-PL" sz="3200" dirty="0"/>
              <a:t>Kurs UDT ładowania butli powietrznych  </a:t>
            </a:r>
            <a:r>
              <a:rPr lang="pl-PL" sz="3200" dirty="0" smtClean="0"/>
              <a:t>10 </a:t>
            </a:r>
            <a:r>
              <a:rPr lang="pl-PL" sz="3200" dirty="0"/>
              <a:t>osób,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l-PL" sz="3200" dirty="0"/>
              <a:t>Kurs kwalifikowanej pierwszej pomocy 54 osoby.</a:t>
            </a:r>
          </a:p>
          <a:p>
            <a:pPr lvl="0">
              <a:buFont typeface="Arial" pitchFamily="34" charset="0"/>
              <a:buChar char="•"/>
            </a:pPr>
            <a:endParaRPr lang="pl-PL" sz="32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9776" y="160337"/>
            <a:ext cx="8229600" cy="1143000"/>
          </a:xfrm>
        </p:spPr>
        <p:txBody>
          <a:bodyPr/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Umundurowanie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571736" y="1600200"/>
            <a:ext cx="6115064" cy="4525963"/>
          </a:xfrm>
        </p:spPr>
        <p:txBody>
          <a:bodyPr/>
          <a:lstStyle/>
          <a:p>
            <a:r>
              <a:rPr lang="pl-PL" dirty="0"/>
              <a:t>Stan obecny ok. 120 kompletów.</a:t>
            </a:r>
          </a:p>
          <a:p>
            <a:endParaRPr lang="pl-PL" dirty="0"/>
          </a:p>
          <a:p>
            <a:r>
              <a:rPr lang="pl-PL" dirty="0"/>
              <a:t>Zapotrzebowanie ok. 15 kompletów rocznie.</a:t>
            </a:r>
          </a:p>
          <a:p>
            <a:endParaRPr lang="pl-PL" dirty="0"/>
          </a:p>
          <a:p>
            <a:r>
              <a:rPr lang="pl-PL" dirty="0"/>
              <a:t>Koszt ubrania specjalnego ok. 5.000,00 zł. </a:t>
            </a:r>
          </a:p>
        </p:txBody>
      </p:sp>
      <p:pic>
        <p:nvPicPr>
          <p:cNvPr id="5122" name="Picture 2" descr="C:\Users\Justyna Adamska\Desktop\mundur.png"/>
          <p:cNvPicPr>
            <a:picLocks noChangeAspect="1" noChangeArrowheads="1"/>
          </p:cNvPicPr>
          <p:nvPr/>
        </p:nvPicPr>
        <p:blipFill>
          <a:blip r:embed="rId3" cstate="print"/>
          <a:srcRect l="27419" r="22580"/>
          <a:stretch>
            <a:fillRect/>
          </a:stretch>
        </p:blipFill>
        <p:spPr bwMode="auto">
          <a:xfrm>
            <a:off x="642910" y="1714488"/>
            <a:ext cx="2214578" cy="4429124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88520"/>
            <a:ext cx="8229600" cy="892208"/>
          </a:xfrm>
        </p:spPr>
        <p:txBody>
          <a:bodyPr/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Obozy MDP</a:t>
            </a:r>
          </a:p>
        </p:txBody>
      </p:sp>
      <p:pic>
        <p:nvPicPr>
          <p:cNvPr id="4" name="Obraz 3" descr="IMG-20230810-WA01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4000" y="1052736"/>
            <a:ext cx="7296000" cy="5472000"/>
          </a:xfrm>
          <a:prstGeom prst="round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IMG-20230808-WA00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272" y="3429000"/>
            <a:ext cx="4429124" cy="3321843"/>
          </a:xfrm>
          <a:prstGeom prst="roundRect">
            <a:avLst/>
          </a:prstGeom>
        </p:spPr>
      </p:pic>
      <p:pic>
        <p:nvPicPr>
          <p:cNvPr id="6147" name="Picture 3" descr="\\192.168.0.6\oc\P-POŻ\MDP - obozy\Obóz MDP 2023\Na stronę MDP\IMG-20230808-WA0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6236" y="107132"/>
            <a:ext cx="4214842" cy="3161132"/>
          </a:xfrm>
          <a:prstGeom prst="roundRect">
            <a:avLst/>
          </a:prstGeom>
          <a:noFill/>
        </p:spPr>
      </p:pic>
      <p:pic>
        <p:nvPicPr>
          <p:cNvPr id="8" name="Obraz 7" descr="IMG-20230809-WA00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7898" y="53565"/>
            <a:ext cx="4357686" cy="3268265"/>
          </a:xfrm>
          <a:prstGeom prst="roundRect">
            <a:avLst/>
          </a:prstGeom>
        </p:spPr>
      </p:pic>
      <p:pic>
        <p:nvPicPr>
          <p:cNvPr id="9" name="Obraz 8" descr="IMG-20230808-WA004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84814" y="3390945"/>
            <a:ext cx="4357686" cy="335758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DZIAŁALNOŚĆ OPERACYJNA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None/>
              <a:tabLst>
                <a:tab pos="0" algn="l"/>
              </a:tabLst>
            </a:pPr>
            <a:r>
              <a:rPr lang="pl-PL" dirty="0"/>
              <a:t>Ogółem od </a:t>
            </a:r>
            <a:r>
              <a:rPr lang="pl-PL" dirty="0" smtClean="0"/>
              <a:t>01.01.2024 </a:t>
            </a:r>
            <a:r>
              <a:rPr lang="pl-PL" dirty="0"/>
              <a:t>do </a:t>
            </a:r>
            <a:r>
              <a:rPr lang="pl-PL" dirty="0" smtClean="0"/>
              <a:t>25.10.2024 </a:t>
            </a:r>
            <a:r>
              <a:rPr lang="pl-PL" dirty="0"/>
              <a:t>roku nasze jednostki OSP uczestniczyły </a:t>
            </a:r>
            <a:r>
              <a:rPr lang="pl-PL" b="1" dirty="0" smtClean="0"/>
              <a:t>w 192</a:t>
            </a:r>
            <a:r>
              <a:rPr lang="pl-PL" dirty="0" smtClean="0"/>
              <a:t> </a:t>
            </a:r>
            <a:r>
              <a:rPr lang="pl-PL" dirty="0"/>
              <a:t>zdarzeniach.</a:t>
            </a:r>
          </a:p>
          <a:p>
            <a:pPr lvl="0">
              <a:lnSpc>
                <a:spcPct val="150000"/>
              </a:lnSpc>
              <a:buNone/>
            </a:pPr>
            <a:r>
              <a:rPr lang="pl-PL" dirty="0"/>
              <a:t>Pożary – </a:t>
            </a:r>
            <a:r>
              <a:rPr lang="pl-PL" b="1" dirty="0" smtClean="0"/>
              <a:t>53</a:t>
            </a:r>
            <a:r>
              <a:rPr lang="pl-PL" dirty="0" smtClean="0"/>
              <a:t>, </a:t>
            </a:r>
            <a:endParaRPr lang="pl-PL" dirty="0"/>
          </a:p>
          <a:p>
            <a:pPr lvl="0">
              <a:lnSpc>
                <a:spcPct val="150000"/>
              </a:lnSpc>
              <a:buNone/>
            </a:pPr>
            <a:r>
              <a:rPr lang="pl-PL" dirty="0"/>
              <a:t>Miejscowe zagrożenia - </a:t>
            </a:r>
            <a:r>
              <a:rPr lang="pl-PL" b="1" dirty="0"/>
              <a:t> </a:t>
            </a:r>
            <a:r>
              <a:rPr lang="pl-PL" b="1" dirty="0" smtClean="0"/>
              <a:t>125,</a:t>
            </a:r>
            <a:endParaRPr lang="pl-PL" dirty="0"/>
          </a:p>
          <a:p>
            <a:pPr lvl="0">
              <a:lnSpc>
                <a:spcPct val="150000"/>
              </a:lnSpc>
              <a:buNone/>
            </a:pPr>
            <a:r>
              <a:rPr lang="pl-PL" dirty="0"/>
              <a:t>Alarmy fałszywe w dobrej wierze –</a:t>
            </a:r>
            <a:r>
              <a:rPr lang="pl-PL" b="1" dirty="0"/>
              <a:t> </a:t>
            </a:r>
            <a:r>
              <a:rPr lang="pl-PL" b="1" dirty="0" smtClean="0"/>
              <a:t>14.</a:t>
            </a:r>
            <a:endParaRPr lang="pl-PL" dirty="0"/>
          </a:p>
          <a:p>
            <a:pPr>
              <a:buNone/>
            </a:pPr>
            <a:r>
              <a:rPr lang="pl-PL" b="1" dirty="0"/>
              <a:t> </a:t>
            </a:r>
            <a:endParaRPr lang="pl-PL" dirty="0"/>
          </a:p>
          <a:p>
            <a:endParaRPr lang="pl-PL" dirty="0"/>
          </a:p>
        </p:txBody>
      </p:sp>
      <p:pic>
        <p:nvPicPr>
          <p:cNvPr id="4" name="Obraz 3" descr="Bez nazw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3071810"/>
            <a:ext cx="2266946" cy="128561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Autofit/>
          </a:bodyPr>
          <a:lstStyle/>
          <a:p>
            <a:r>
              <a:rPr lang="pl-PL" sz="2800" b="1" dirty="0"/>
              <a:t>Sytuacja pożarowa i innych zdarzeń </a:t>
            </a:r>
            <a:br>
              <a:rPr lang="pl-PL" sz="2800" b="1" dirty="0"/>
            </a:br>
            <a:r>
              <a:rPr lang="pl-PL" sz="2800" b="1" dirty="0"/>
              <a:t>w latach </a:t>
            </a:r>
            <a:r>
              <a:rPr lang="pl-PL" sz="2800" b="1" dirty="0" smtClean="0"/>
              <a:t>2021-2024</a:t>
            </a:r>
            <a:endParaRPr lang="pl-PL" sz="2800" b="1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08764446"/>
              </p:ext>
            </p:extLst>
          </p:nvPr>
        </p:nvGraphicFramePr>
        <p:xfrm>
          <a:off x="395536" y="1628800"/>
          <a:ext cx="8072490" cy="350740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5580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379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45213">
                <a:tc>
                  <a:txBody>
                    <a:bodyPr/>
                    <a:lstStyle/>
                    <a:p>
                      <a:pPr algn="ctr"/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solidFill>
                            <a:schemeClr val="tx1"/>
                          </a:solidFill>
                        </a:rPr>
                        <a:t>Pożary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solidFill>
                            <a:schemeClr val="tx1"/>
                          </a:solidFill>
                        </a:rPr>
                        <a:t>Miejscowe zagrożenia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solidFill>
                            <a:schemeClr val="tx1"/>
                          </a:solidFill>
                        </a:rPr>
                        <a:t>Fałszywe alarmy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solidFill>
                            <a:schemeClr val="tx1"/>
                          </a:solidFill>
                        </a:rPr>
                        <a:t>Ogółem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3507"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>
                          <a:solidFill>
                            <a:schemeClr val="tx1"/>
                          </a:solidFill>
                        </a:rPr>
                        <a:t>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solidFill>
                            <a:schemeClr val="tx1"/>
                          </a:solidFill>
                        </a:rPr>
                        <a:t>58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solidFill>
                            <a:schemeClr val="tx1"/>
                          </a:solidFill>
                        </a:rPr>
                        <a:t>258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>
                          <a:solidFill>
                            <a:schemeClr val="tx1"/>
                          </a:solidFill>
                        </a:rPr>
                        <a:t>325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70363"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>
                          <a:solidFill>
                            <a:schemeClr val="tx1"/>
                          </a:solidFill>
                        </a:rPr>
                        <a:t>2022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solidFill>
                            <a:schemeClr val="tx1"/>
                          </a:solidFill>
                        </a:rPr>
                        <a:t>300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chemeClr val="tx1"/>
                          </a:solidFill>
                        </a:rPr>
                        <a:t>417</a:t>
                      </a:r>
                      <a:endParaRPr lang="pl-PL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02354"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>
                          <a:solidFill>
                            <a:schemeClr val="tx1"/>
                          </a:solidFill>
                        </a:rPr>
                        <a:t>2023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51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199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chemeClr val="tx1"/>
                          </a:solidFill>
                        </a:rPr>
                        <a:t>273</a:t>
                      </a:r>
                      <a:endParaRPr lang="pl-PL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71105">
                <a:tc>
                  <a:txBody>
                    <a:bodyPr/>
                    <a:lstStyle/>
                    <a:p>
                      <a:pPr algn="ctr"/>
                      <a:r>
                        <a:rPr lang="pl-PL" sz="1800" b="1" dirty="0" smtClean="0">
                          <a:solidFill>
                            <a:schemeClr val="tx1"/>
                          </a:solidFill>
                        </a:rPr>
                        <a:t>2024 do 25.X</a:t>
                      </a:r>
                      <a:endParaRPr lang="pl-PL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51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205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>
                          <a:solidFill>
                            <a:schemeClr val="tx1"/>
                          </a:solidFill>
                        </a:rPr>
                        <a:t>34</a:t>
                      </a:r>
                      <a:endParaRPr lang="pl-PL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chemeClr val="tx1"/>
                          </a:solidFill>
                        </a:rPr>
                        <a:t>290</a:t>
                      </a:r>
                      <a:endParaRPr lang="pl-PL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pole tekstowe 5"/>
          <p:cNvSpPr txBox="1"/>
          <p:nvPr/>
        </p:nvSpPr>
        <p:spPr>
          <a:xfrm>
            <a:off x="4704612" y="6076986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Źródło: KP PSP w Międzychodzie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792088"/>
          </a:xfrm>
        </p:spPr>
        <p:txBody>
          <a:bodyPr/>
          <a:lstStyle/>
          <a:p>
            <a:r>
              <a:rPr lang="pl-PL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Y Z W A N I A na </a:t>
            </a:r>
            <a:r>
              <a:rPr lang="pl-PL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bieżąco</a:t>
            </a:r>
            <a:endParaRPr lang="pl-PL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ymbol zastępczy zawartości 5">
            <a:extLst>
              <a:ext uri="{FF2B5EF4-FFF2-40B4-BE49-F238E27FC236}">
                <a16:creationId xmlns="" xmlns:a16="http://schemas.microsoft.com/office/drawing/2014/main" id="{A490E2A1-E472-E500-1396-787D7438A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141168"/>
          </a:xfrm>
        </p:spPr>
        <p:txBody>
          <a:bodyPr/>
          <a:lstStyle/>
          <a:p>
            <a:pPr algn="just"/>
            <a:r>
              <a:rPr lang="pl-PL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Koszty związane z naprawami i  serwisowaniem sprzętu :</a:t>
            </a:r>
          </a:p>
          <a:p>
            <a:pPr algn="just"/>
            <a:r>
              <a:rPr lang="pl-PL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agregaty </a:t>
            </a:r>
          </a:p>
          <a:p>
            <a:pPr algn="just"/>
            <a:r>
              <a:rPr lang="pl-PL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sprzęt ochrony dróg oddechowych </a:t>
            </a:r>
          </a:p>
          <a:p>
            <a:pPr algn="just"/>
            <a:r>
              <a:rPr lang="pl-PL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pojazdy</a:t>
            </a:r>
          </a:p>
          <a:p>
            <a:pPr algn="just"/>
            <a:r>
              <a:rPr lang="pl-PL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uzupełnienie wyposażenia</a:t>
            </a:r>
            <a:endParaRPr lang="pl-PL" dirty="0"/>
          </a:p>
          <a:p>
            <a:pPr algn="just"/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131289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="" xmlns:a16="http://schemas.microsoft.com/office/drawing/2014/main" id="{8252E7A1-293D-3F6F-65B6-8BA1E6A1A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6322714"/>
          </a:xfrm>
        </p:spPr>
        <p:txBody>
          <a:bodyPr>
            <a:normAutofit fontScale="90000"/>
          </a:bodyPr>
          <a:lstStyle/>
          <a:p>
            <a:r>
              <a:rPr lang="pl-PL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8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PLANY</a:t>
            </a:r>
            <a:r>
              <a:rPr lang="pl-PL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pl-PL" sz="6000" b="1" dirty="0">
              <a:solidFill>
                <a:srgbClr val="FF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197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Justyna Adamska\Desktop\mundur.png">
            <a:extLst>
              <a:ext uri="{FF2B5EF4-FFF2-40B4-BE49-F238E27FC236}">
                <a16:creationId xmlns="" xmlns:a16="http://schemas.microsoft.com/office/drawing/2014/main" id="{75AF663B-64B9-7FB7-B110-878935E07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27419" t="2996" r="22580"/>
          <a:stretch>
            <a:fillRect/>
          </a:stretch>
        </p:blipFill>
        <p:spPr bwMode="auto">
          <a:xfrm>
            <a:off x="2285984" y="3786190"/>
            <a:ext cx="1704561" cy="3071810"/>
          </a:xfrm>
          <a:prstGeom prst="roundRect">
            <a:avLst/>
          </a:prstGeom>
          <a:noFill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792088"/>
          </a:xfrm>
        </p:spPr>
        <p:txBody>
          <a:bodyPr/>
          <a:lstStyle/>
          <a:p>
            <a:r>
              <a:rPr lang="pl-PL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PLANY</a:t>
            </a:r>
            <a:endParaRPr lang="pl-PL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ymbol zastępczy zawartości 4">
            <a:extLst>
              <a:ext uri="{FF2B5EF4-FFF2-40B4-BE49-F238E27FC236}">
                <a16:creationId xmlns="" xmlns:a16="http://schemas.microsoft.com/office/drawing/2014/main" id="{9A79125A-1F4F-538C-F1AD-8E1D010B8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616624"/>
          </a:xfrm>
        </p:spPr>
        <p:txBody>
          <a:bodyPr/>
          <a:lstStyle/>
          <a:p>
            <a:r>
              <a:rPr lang="pl-PL" dirty="0"/>
              <a:t>Zwiększenie stanu liczbowego strażaków – ratowników OSP.</a:t>
            </a:r>
          </a:p>
          <a:p>
            <a:r>
              <a:rPr lang="pl-PL" dirty="0"/>
              <a:t>Zwiększenie potencjału liczbowego MDP.</a:t>
            </a:r>
          </a:p>
          <a:p>
            <a:r>
              <a:rPr lang="pl-PL" dirty="0"/>
              <a:t>Coroczna wymiana ubrań specjalistycznych strażaków – ratowników OSP, min. 15 kompletów.</a:t>
            </a:r>
          </a:p>
          <a:p>
            <a:endParaRPr lang="pl-PL" dirty="0"/>
          </a:p>
          <a:p>
            <a:pPr marL="0" indent="0">
              <a:buNone/>
            </a:pPr>
            <a:r>
              <a:rPr lang="pl-PL" dirty="0"/>
              <a:t>	</a:t>
            </a:r>
            <a:r>
              <a:rPr lang="pl-PL" sz="2800" dirty="0"/>
              <a:t>15 x 				5.000,00 zł = </a:t>
            </a:r>
            <a:r>
              <a:rPr lang="pl-PL" b="1" u="sng" dirty="0"/>
              <a:t>75.000,00 </a:t>
            </a:r>
            <a:r>
              <a:rPr lang="pl-PL" sz="3600" b="1" u="sng" dirty="0"/>
              <a:t>zł</a:t>
            </a:r>
            <a:endParaRPr lang="pl-PL" b="1" u="sng" dirty="0"/>
          </a:p>
          <a:p>
            <a:pPr marL="0" indent="0">
              <a:buNone/>
            </a:pPr>
            <a:r>
              <a:rPr lang="pl-PL" dirty="0"/>
              <a:t>	</a:t>
            </a:r>
            <a:r>
              <a:rPr lang="pl-PL" sz="3200" dirty="0"/>
              <a:t> 					           </a:t>
            </a:r>
            <a:r>
              <a:rPr lang="pl-PL" sz="2400" dirty="0"/>
              <a:t>(105.000,00 zł)</a:t>
            </a:r>
          </a:p>
          <a:p>
            <a:pPr marL="0" indent="0">
              <a:buNone/>
            </a:pPr>
            <a:endParaRPr lang="pl-PL" b="1" u="sng" dirty="0"/>
          </a:p>
          <a:p>
            <a:pPr lvl="8"/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40968018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721493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rgbClr val="00B0F0"/>
                </a:solidFill>
              </a:rPr>
              <a:t>POJAZDY</a:t>
            </a:r>
            <a:endParaRPr lang="pl-PL" b="1" dirty="0">
              <a:solidFill>
                <a:srgbClr val="00B0F0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="" xmlns:a16="http://schemas.microsoft.com/office/drawing/2014/main" id="{6C495AEF-BB66-D7EA-E447-83473C4A6C0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9524" t="12627" r="12144" b="5296"/>
          <a:stretch>
            <a:fillRect/>
          </a:stretch>
        </p:blipFill>
        <p:spPr>
          <a:xfrm>
            <a:off x="0" y="1714488"/>
            <a:ext cx="4317861" cy="2402845"/>
          </a:xfrm>
          <a:prstGeom prst="roundRect">
            <a:avLst/>
          </a:prstGeom>
          <a:noFill/>
        </p:spPr>
      </p:pic>
      <p:sp>
        <p:nvSpPr>
          <p:cNvPr id="4" name="Tytuł 1">
            <a:extLst>
              <a:ext uri="{FF2B5EF4-FFF2-40B4-BE49-F238E27FC236}">
                <a16:creationId xmlns="" xmlns:a16="http://schemas.microsoft.com/office/drawing/2014/main" id="{B0C988F5-8D61-B98F-0DBF-E7923AD1CE13}"/>
              </a:ext>
            </a:extLst>
          </p:cNvPr>
          <p:cNvSpPr txBox="1">
            <a:spLocks/>
          </p:cNvSpPr>
          <p:nvPr/>
        </p:nvSpPr>
        <p:spPr>
          <a:xfrm>
            <a:off x="0" y="775246"/>
            <a:ext cx="9144000" cy="6109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solidFill>
                  <a:srgbClr val="002060"/>
                </a:solidFill>
              </a:rPr>
              <a:t>W</a:t>
            </a:r>
            <a:r>
              <a:rPr lang="pl-PL" b="1" dirty="0" smtClean="0">
                <a:solidFill>
                  <a:srgbClr val="002060"/>
                </a:solidFill>
              </a:rPr>
              <a:t>ymiana </a:t>
            </a:r>
            <a:r>
              <a:rPr lang="pl-PL" b="1" dirty="0">
                <a:solidFill>
                  <a:srgbClr val="002060"/>
                </a:solidFill>
              </a:rPr>
              <a:t>samochodu ciężkiego </a:t>
            </a:r>
            <a:r>
              <a:rPr lang="pl-PL" b="1" dirty="0"/>
              <a:t>– </a:t>
            </a:r>
            <a:r>
              <a:rPr lang="pl-PL" sz="5900" b="1" dirty="0"/>
              <a:t>rocznik 1997</a:t>
            </a:r>
            <a:endParaRPr lang="pl-PL" b="1" dirty="0"/>
          </a:p>
        </p:txBody>
      </p:sp>
      <p:sp>
        <p:nvSpPr>
          <p:cNvPr id="6" name="Tytuł 1">
            <a:extLst>
              <a:ext uri="{FF2B5EF4-FFF2-40B4-BE49-F238E27FC236}">
                <a16:creationId xmlns="" xmlns:a16="http://schemas.microsoft.com/office/drawing/2014/main" id="{6B8ADD0E-2147-12DE-ECA5-A22C09F32755}"/>
              </a:ext>
            </a:extLst>
          </p:cNvPr>
          <p:cNvSpPr txBox="1">
            <a:spLocks/>
          </p:cNvSpPr>
          <p:nvPr/>
        </p:nvSpPr>
        <p:spPr>
          <a:xfrm>
            <a:off x="0" y="4797152"/>
            <a:ext cx="9144000" cy="2007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9600" b="1" dirty="0">
                <a:solidFill>
                  <a:srgbClr val="00B050"/>
                </a:solidFill>
              </a:rPr>
              <a:t>Szansa na realizację</a:t>
            </a:r>
          </a:p>
          <a:p>
            <a:r>
              <a:rPr lang="pl-PL" sz="9600" b="1" dirty="0">
                <a:solidFill>
                  <a:srgbClr val="FF0000"/>
                </a:solidFill>
              </a:rPr>
              <a:t>rok </a:t>
            </a:r>
            <a:r>
              <a:rPr lang="pl-PL" sz="9600" b="1" dirty="0" smtClean="0">
                <a:solidFill>
                  <a:srgbClr val="FF0000"/>
                </a:solidFill>
              </a:rPr>
              <a:t>2024</a:t>
            </a:r>
            <a:endParaRPr lang="pl-PL" sz="9600" b="1" dirty="0"/>
          </a:p>
          <a:p>
            <a:r>
              <a:rPr lang="pl-PL" sz="9600" b="1" dirty="0"/>
              <a:t>koszt do </a:t>
            </a:r>
            <a:r>
              <a:rPr lang="pl-PL" sz="9600" b="1" dirty="0" smtClean="0"/>
              <a:t>1 ,8 </a:t>
            </a:r>
            <a:r>
              <a:rPr lang="pl-PL" sz="9600" b="1" dirty="0"/>
              <a:t>mln zł.</a:t>
            </a:r>
            <a:endParaRPr lang="pl-PL" sz="3700" b="1" dirty="0"/>
          </a:p>
        </p:txBody>
      </p:sp>
      <p:pic>
        <p:nvPicPr>
          <p:cNvPr id="8" name="Obraz 7">
            <a:extLst>
              <a:ext uri="{FF2B5EF4-FFF2-40B4-BE49-F238E27FC236}">
                <a16:creationId xmlns="" xmlns:a16="http://schemas.microsoft.com/office/drawing/2014/main" id="{4AE0F8E4-3359-9D26-5E08-4C2CA5B20B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087" t="17355" r="9136" b="9073"/>
          <a:stretch/>
        </p:blipFill>
        <p:spPr>
          <a:xfrm>
            <a:off x="4969044" y="1721103"/>
            <a:ext cx="4156192" cy="2493715"/>
          </a:xfrm>
          <a:prstGeom prst="roundRect">
            <a:avLst/>
          </a:prstGeom>
        </p:spPr>
      </p:pic>
      <p:sp>
        <p:nvSpPr>
          <p:cNvPr id="9" name="Strzałka: w prawo 8">
            <a:extLst>
              <a:ext uri="{FF2B5EF4-FFF2-40B4-BE49-F238E27FC236}">
                <a16:creationId xmlns="" xmlns:a16="http://schemas.microsoft.com/office/drawing/2014/main" id="{1C0D36B8-56C8-FC0E-E29A-82A2B191B48B}"/>
              </a:ext>
            </a:extLst>
          </p:cNvPr>
          <p:cNvSpPr/>
          <p:nvPr/>
        </p:nvSpPr>
        <p:spPr>
          <a:xfrm>
            <a:off x="4429124" y="2643182"/>
            <a:ext cx="513746" cy="50006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2" name="pole tekstowe 11">
            <a:extLst>
              <a:ext uri="{FF2B5EF4-FFF2-40B4-BE49-F238E27FC236}">
                <a16:creationId xmlns="" xmlns:a16="http://schemas.microsoft.com/office/drawing/2014/main" id="{006E355D-6193-6862-D13C-93650703CCD2}"/>
              </a:ext>
            </a:extLst>
          </p:cNvPr>
          <p:cNvSpPr txBox="1"/>
          <p:nvPr/>
        </p:nvSpPr>
        <p:spPr>
          <a:xfrm>
            <a:off x="5072066" y="3786190"/>
            <a:ext cx="432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1800" b="1" dirty="0">
                <a:solidFill>
                  <a:srgbClr val="FF6699"/>
                </a:solidFill>
              </a:rPr>
              <a:t>Zdjęcie poglądowe</a:t>
            </a:r>
          </a:p>
        </p:txBody>
      </p:sp>
    </p:spTree>
    <p:extLst>
      <p:ext uri="{BB962C8B-B14F-4D97-AF65-F5344CB8AC3E}">
        <p14:creationId xmlns="" xmlns:p14="http://schemas.microsoft.com/office/powerpoint/2010/main" val="151641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2214570"/>
          </a:xfrm>
        </p:spPr>
        <p:txBody>
          <a:bodyPr>
            <a:normAutofit/>
          </a:bodyPr>
          <a:lstStyle/>
          <a:p>
            <a:r>
              <a:rPr lang="pl-PL" b="1" dirty="0"/>
              <a:t>ASPEKT MIEJSCOWY</a:t>
            </a:r>
            <a:br>
              <a:rPr lang="pl-PL" b="1" dirty="0"/>
            </a:br>
            <a:r>
              <a:rPr lang="pl-PL" b="1" dirty="0"/>
              <a:t/>
            </a:r>
            <a:br>
              <a:rPr lang="pl-PL" b="1" dirty="0"/>
            </a:br>
            <a:r>
              <a:rPr lang="pl-PL" b="1" dirty="0"/>
              <a:t>REMIZY OSP</a:t>
            </a:r>
          </a:p>
        </p:txBody>
      </p:sp>
      <p:pic>
        <p:nvPicPr>
          <p:cNvPr id="4" name="Symbol zastępczy zawartości 3" descr="GRAFIKA_zakup-pojazdu-dla-OSP_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85918" y="2643182"/>
            <a:ext cx="5155784" cy="3191676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5445224"/>
            <a:ext cx="9144000" cy="1412776"/>
          </a:xfrm>
        </p:spPr>
        <p:txBody>
          <a:bodyPr>
            <a:noAutofit/>
          </a:bodyPr>
          <a:lstStyle/>
          <a:p>
            <a:r>
              <a:rPr lang="pl-PL" sz="1800" dirty="0">
                <a:effectLst/>
              </a:rPr>
              <a:t>Samochód specjalny SHD-23: podnośnik hydrauliczny, wyposażony w drabinę o maksymalnym wysięgu w pionie 23 m.</a:t>
            </a:r>
            <a:br>
              <a:rPr lang="pl-PL" sz="1800" dirty="0">
                <a:effectLst/>
              </a:rPr>
            </a:br>
            <a:r>
              <a:rPr lang="pl-PL" sz="1800" dirty="0">
                <a:effectLst/>
              </a:rPr>
              <a:t>Pojazd przeznaczony do działań ratowniczo – gaśniczych na wysokości, ewakuacji podczas działań interwencyjnych oraz do podawania wody do gaszenia pożarów.</a:t>
            </a:r>
            <a:endParaRPr lang="pl-PL" sz="1800" b="1" dirty="0">
              <a:solidFill>
                <a:srgbClr val="FF6699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="" xmlns:a16="http://schemas.microsoft.com/office/drawing/2014/main" id="{1E753D46-56FD-7E99-E5EB-E12B8DAAB9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3712"/>
            <a:ext cx="9144000" cy="4377084"/>
          </a:xfrm>
          <a:prstGeom prst="roundRect">
            <a:avLst/>
          </a:prstGeom>
        </p:spPr>
      </p:pic>
      <p:sp>
        <p:nvSpPr>
          <p:cNvPr id="6" name="Tytuł 1">
            <a:extLst>
              <a:ext uri="{FF2B5EF4-FFF2-40B4-BE49-F238E27FC236}">
                <a16:creationId xmlns="" xmlns:a16="http://schemas.microsoft.com/office/drawing/2014/main" id="{970437D8-CE65-7BC6-B4E5-6C00242FB75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4800" b="1" dirty="0" smtClean="0">
                <a:solidFill>
                  <a:srgbClr val="FF6699"/>
                </a:solidFill>
              </a:rPr>
              <a:t>PLANY NA PRZYSZŁOŚĆ  </a:t>
            </a:r>
            <a:endParaRPr lang="pl-PL" sz="4800" b="1" dirty="0">
              <a:solidFill>
                <a:srgbClr val="FF6699"/>
              </a:solidFill>
            </a:endParaRPr>
          </a:p>
        </p:txBody>
      </p:sp>
      <p:sp>
        <p:nvSpPr>
          <p:cNvPr id="7" name="Tytuł 1">
            <a:extLst>
              <a:ext uri="{FF2B5EF4-FFF2-40B4-BE49-F238E27FC236}">
                <a16:creationId xmlns="" xmlns:a16="http://schemas.microsoft.com/office/drawing/2014/main" id="{8E391DB6-442A-BFFE-D071-E6580EFF7606}"/>
              </a:ext>
            </a:extLst>
          </p:cNvPr>
          <p:cNvSpPr txBox="1">
            <a:spLocks/>
          </p:cNvSpPr>
          <p:nvPr/>
        </p:nvSpPr>
        <p:spPr>
          <a:xfrm>
            <a:off x="395536" y="4708959"/>
            <a:ext cx="2232248" cy="731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l-PL" sz="1800" b="1" dirty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Zdjęcie poglądowe</a:t>
            </a:r>
          </a:p>
        </p:txBody>
      </p:sp>
    </p:spTree>
    <p:extLst>
      <p:ext uri="{BB962C8B-B14F-4D97-AF65-F5344CB8AC3E}">
        <p14:creationId xmlns="" xmlns:p14="http://schemas.microsoft.com/office/powerpoint/2010/main" val="283951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="" xmlns:a16="http://schemas.microsoft.com/office/drawing/2014/main" id="{742F8EC2-4044-9AE6-4356-B3CE2433E190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4800" b="1" dirty="0" smtClean="0">
                <a:solidFill>
                  <a:srgbClr val="FF6699"/>
                </a:solidFill>
              </a:rPr>
              <a:t>MODERNIZACJA BAZY LOKALOWEJ</a:t>
            </a:r>
            <a:endParaRPr lang="pl-PL" sz="4800" b="1" dirty="0">
              <a:solidFill>
                <a:srgbClr val="FF6699"/>
              </a:solidFill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="" xmlns:a16="http://schemas.microsoft.com/office/drawing/2014/main" id="{E5D429F9-4740-01EB-854B-58B6D237E9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87" y="857250"/>
            <a:ext cx="9144000" cy="5884118"/>
          </a:xfrm>
          <a:prstGeom prst="roundRect">
            <a:avLst/>
          </a:prstGeom>
        </p:spPr>
      </p:pic>
      <p:sp>
        <p:nvSpPr>
          <p:cNvPr id="8" name="Tytuł 1">
            <a:extLst>
              <a:ext uri="{FF2B5EF4-FFF2-40B4-BE49-F238E27FC236}">
                <a16:creationId xmlns="" xmlns:a16="http://schemas.microsoft.com/office/drawing/2014/main" id="{19DF5C7E-9A5A-4696-539B-76410027AA0F}"/>
              </a:ext>
            </a:extLst>
          </p:cNvPr>
          <p:cNvSpPr txBox="1">
            <a:spLocks/>
          </p:cNvSpPr>
          <p:nvPr/>
        </p:nvSpPr>
        <p:spPr>
          <a:xfrm>
            <a:off x="7380312" y="6009531"/>
            <a:ext cx="1747501" cy="731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l-PL" sz="1800" b="1" dirty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Zdjęcie poglądowe</a:t>
            </a:r>
          </a:p>
        </p:txBody>
      </p:sp>
    </p:spTree>
    <p:extLst>
      <p:ext uri="{BB962C8B-B14F-4D97-AF65-F5344CB8AC3E}">
        <p14:creationId xmlns="" xmlns:p14="http://schemas.microsoft.com/office/powerpoint/2010/main" val="165183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rgbClr val="00B050"/>
                </a:solidFill>
              </a:rPr>
              <a:t>PODZIĘKOWANIA</a:t>
            </a:r>
            <a:endParaRPr lang="pl-PL" b="1" dirty="0">
              <a:solidFill>
                <a:srgbClr val="00B050"/>
              </a:solidFill>
            </a:endParaRPr>
          </a:p>
        </p:txBody>
      </p:sp>
      <p:sp>
        <p:nvSpPr>
          <p:cNvPr id="7" name="Tytuł 1">
            <a:extLst>
              <a:ext uri="{FF2B5EF4-FFF2-40B4-BE49-F238E27FC236}">
                <a16:creationId xmlns="" xmlns:a16="http://schemas.microsoft.com/office/drawing/2014/main" id="{319D6F72-37C0-52FD-D55B-B23590A57CF4}"/>
              </a:ext>
            </a:extLst>
          </p:cNvPr>
          <p:cNvSpPr txBox="1">
            <a:spLocks/>
          </p:cNvSpPr>
          <p:nvPr/>
        </p:nvSpPr>
        <p:spPr>
          <a:xfrm>
            <a:off x="-20833" y="736513"/>
            <a:ext cx="9144000" cy="525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ytuł 1">
            <a:extLst>
              <a:ext uri="{FF2B5EF4-FFF2-40B4-BE49-F238E27FC236}">
                <a16:creationId xmlns="" xmlns:a16="http://schemas.microsoft.com/office/drawing/2014/main" id="{1FBF52DA-4B66-BCA3-B368-75BA53EDD16C}"/>
              </a:ext>
            </a:extLst>
          </p:cNvPr>
          <p:cNvSpPr txBox="1">
            <a:spLocks/>
          </p:cNvSpPr>
          <p:nvPr/>
        </p:nvSpPr>
        <p:spPr>
          <a:xfrm>
            <a:off x="142843" y="4375356"/>
            <a:ext cx="3953995" cy="236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3700" b="1" dirty="0">
              <a:solidFill>
                <a:srgbClr val="00B050"/>
              </a:solidFill>
            </a:endParaRPr>
          </a:p>
        </p:txBody>
      </p:sp>
      <p:sp>
        <p:nvSpPr>
          <p:cNvPr id="11" name="Symbol zastępczy zawartości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RADA MIEJSKA MIĘDZYCHODU</a:t>
            </a:r>
          </a:p>
          <a:p>
            <a:r>
              <a:rPr lang="pl-PL" dirty="0" smtClean="0"/>
              <a:t>PRACOWNICY GMINY MIĘDZYCHÓD</a:t>
            </a:r>
          </a:p>
          <a:p>
            <a:r>
              <a:rPr lang="pl-PL" dirty="0" smtClean="0"/>
              <a:t>SOŁTYSI WSI Z TERENU GMINY</a:t>
            </a:r>
            <a:endParaRPr lang="pl-PL" dirty="0"/>
          </a:p>
        </p:txBody>
      </p:sp>
    </p:spTree>
    <p:extLst>
      <p:ext uri="{BB962C8B-B14F-4D97-AF65-F5344CB8AC3E}">
        <p14:creationId xmlns="" xmlns:p14="http://schemas.microsoft.com/office/powerpoint/2010/main" val="257850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Justyna Adamska\AppData\Local\Microsoft\Windows\INetCache\IE\057CCTSF\fire-burning-1[1].jpg"/>
          <p:cNvPicPr>
            <a:picLocks noChangeAspect="1" noChangeArrowheads="1"/>
          </p:cNvPicPr>
          <p:nvPr/>
        </p:nvPicPr>
        <p:blipFill>
          <a:blip r:embed="rId2" cstate="print">
            <a:lum bright="5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4884004"/>
          </a:xfrm>
        </p:spPr>
        <p:txBody>
          <a:bodyPr>
            <a:noAutofit/>
          </a:bodyPr>
          <a:lstStyle/>
          <a:p>
            <a:r>
              <a:rPr lang="pl-PL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 strażackim</a:t>
            </a:r>
            <a:br>
              <a:rPr lang="pl-PL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pozdrowieniem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1143000"/>
          </a:xfrm>
        </p:spPr>
        <p:txBody>
          <a:bodyPr/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Łowyń</a:t>
            </a:r>
          </a:p>
        </p:txBody>
      </p:sp>
      <p:pic>
        <p:nvPicPr>
          <p:cNvPr id="4" name="Obraz 3" descr="DSCN60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598" y="404664"/>
            <a:ext cx="4476782" cy="3357586"/>
          </a:xfrm>
          <a:prstGeom prst="roundRect">
            <a:avLst/>
          </a:prstGeom>
        </p:spPr>
      </p:pic>
      <p:pic>
        <p:nvPicPr>
          <p:cNvPr id="5" name="Obraz 4" descr="DSCN0076.JPG"/>
          <p:cNvPicPr>
            <a:picLocks noChangeAspect="1"/>
          </p:cNvPicPr>
          <p:nvPr/>
        </p:nvPicPr>
        <p:blipFill>
          <a:blip r:embed="rId4" cstate="print"/>
          <a:srcRect r="4687"/>
          <a:stretch>
            <a:fillRect/>
          </a:stretch>
        </p:blipFill>
        <p:spPr>
          <a:xfrm>
            <a:off x="2596" y="1700808"/>
            <a:ext cx="4712280" cy="3708000"/>
          </a:xfrm>
          <a:prstGeom prst="roundRect">
            <a:avLst/>
          </a:prstGeom>
        </p:spPr>
      </p:pic>
      <p:pic>
        <p:nvPicPr>
          <p:cNvPr id="3074" name="Picture 2" descr="S:\P-POŻ\Jednostki foto\Majątek OSP 19.05.2017\20170519_1304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4147800" y="-9493250"/>
            <a:ext cx="2275312" cy="1706484"/>
          </a:xfrm>
          <a:prstGeom prst="rect">
            <a:avLst/>
          </a:prstGeom>
          <a:noFill/>
        </p:spPr>
      </p:pic>
      <p:pic>
        <p:nvPicPr>
          <p:cNvPr id="7" name="Obraz 6" descr="20170519_130428.jpg"/>
          <p:cNvPicPr>
            <a:picLocks noChangeAspect="1"/>
          </p:cNvPicPr>
          <p:nvPr/>
        </p:nvPicPr>
        <p:blipFill>
          <a:blip r:embed="rId6" cstate="print"/>
          <a:srcRect t="3994" r="28199" b="4113"/>
          <a:stretch>
            <a:fillRect/>
          </a:stretch>
        </p:blipFill>
        <p:spPr>
          <a:xfrm rot="5400000">
            <a:off x="4933854" y="3430220"/>
            <a:ext cx="3497974" cy="335758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6808"/>
            <a:ext cx="8229600" cy="891912"/>
          </a:xfrm>
        </p:spPr>
        <p:txBody>
          <a:bodyPr/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Radgoszcz</a:t>
            </a:r>
          </a:p>
        </p:txBody>
      </p:sp>
      <p:pic>
        <p:nvPicPr>
          <p:cNvPr id="4" name="Symbol zastępczy zawartości 3" descr="WhatsApp Image 2023-11-02 at 13.09.39 (1).jpe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33311" r="-1" b="24672"/>
          <a:stretch/>
        </p:blipFill>
        <p:spPr>
          <a:xfrm>
            <a:off x="1151124" y="908720"/>
            <a:ext cx="6841751" cy="5796000"/>
          </a:xfrm>
          <a:prstGeom prst="round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199" y="26968"/>
            <a:ext cx="8229600" cy="953760"/>
          </a:xfrm>
        </p:spPr>
        <p:txBody>
          <a:bodyPr/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Radgoszcz</a:t>
            </a:r>
          </a:p>
        </p:txBody>
      </p:sp>
      <p:pic>
        <p:nvPicPr>
          <p:cNvPr id="4" name="Symbol zastępczy zawartości 3" descr="20170519_10434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6000" y="980728"/>
            <a:ext cx="7631999" cy="5724000"/>
          </a:xfrm>
          <a:prstGeom prst="round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Międzychód</a:t>
            </a:r>
          </a:p>
        </p:txBody>
      </p:sp>
      <p:pic>
        <p:nvPicPr>
          <p:cNvPr id="5" name="Obraz 4" descr="WhatsApp Image 2023-11-03 at 12.22.4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00" y="764704"/>
            <a:ext cx="7920000" cy="5940000"/>
          </a:xfrm>
          <a:prstGeom prst="round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8497"/>
            <a:ext cx="8229600" cy="952231"/>
          </a:xfrm>
        </p:spPr>
        <p:txBody>
          <a:bodyPr>
            <a:norm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OSP Dormowo </a:t>
            </a:r>
            <a:r>
              <a:rPr lang="pl-PL" dirty="0"/>
              <a:t>– tak było</a:t>
            </a:r>
          </a:p>
        </p:txBody>
      </p:sp>
      <p:pic>
        <p:nvPicPr>
          <p:cNvPr id="3" name="Symbol zastępczy zawartości 3" descr="DSCN0066.JPG">
            <a:extLst>
              <a:ext uri="{FF2B5EF4-FFF2-40B4-BE49-F238E27FC236}">
                <a16:creationId xmlns="" xmlns:a16="http://schemas.microsoft.com/office/drawing/2014/main" id="{6A161FA3-6B49-21A5-F324-1AEB745C32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6" b="10666"/>
          <a:stretch>
            <a:fillRect/>
          </a:stretch>
        </p:blipFill>
        <p:spPr>
          <a:xfrm>
            <a:off x="0" y="1052736"/>
            <a:ext cx="9144000" cy="5589240"/>
          </a:xfrm>
          <a:prstGeom prst="round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8790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</TotalTime>
  <Words>1858</Words>
  <Application>Microsoft Office PowerPoint</Application>
  <PresentationFormat>Pokaz na ekranie (4:3)</PresentationFormat>
  <Paragraphs>283</Paragraphs>
  <Slides>43</Slides>
  <Notes>34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43</vt:i4>
      </vt:variant>
    </vt:vector>
  </HeadingPairs>
  <TitlesOfParts>
    <vt:vector size="44" baseType="lpstr">
      <vt:lpstr>Motyw pakietu Office</vt:lpstr>
      <vt:lpstr>Ochotnicze Straże Pożarne  w Gminie Międzychód</vt:lpstr>
      <vt:lpstr>STAN  ORGANIZACYJNY OSP</vt:lpstr>
      <vt:lpstr>Slajd 3</vt:lpstr>
      <vt:lpstr>ASPEKT MIEJSCOWY  REMIZY OSP</vt:lpstr>
      <vt:lpstr>OSP Łowyń</vt:lpstr>
      <vt:lpstr>OSP Radgoszcz</vt:lpstr>
      <vt:lpstr>OSP Radgoszcz</vt:lpstr>
      <vt:lpstr>OSP Międzychód</vt:lpstr>
      <vt:lpstr>OSP Dormowo – tak było</vt:lpstr>
      <vt:lpstr>OSP Dormowo – tak jest</vt:lpstr>
      <vt:lpstr>OSP Kamionna – było 5 lat temu</vt:lpstr>
      <vt:lpstr>OSP Kamionna</vt:lpstr>
      <vt:lpstr>OSP Mokrzec – było</vt:lpstr>
      <vt:lpstr>OSP Mokrzec – jest</vt:lpstr>
      <vt:lpstr>OSP Piłka – było 5 lat temu</vt:lpstr>
      <vt:lpstr>OSP Piłka - obecnie</vt:lpstr>
      <vt:lpstr>OSP Zatom Nowy – przed modernizacją </vt:lpstr>
      <vt:lpstr>OSP Zatom Nowy – po modernizacji</vt:lpstr>
      <vt:lpstr>OSP Lewice – było jeszcze nie dawno</vt:lpstr>
      <vt:lpstr>OSP Lewice – czerwiec 2023</vt:lpstr>
      <vt:lpstr>ASPEKT TECHNICZNY</vt:lpstr>
      <vt:lpstr>Lekkie samochody ratowniczo - gaśnicze</vt:lpstr>
      <vt:lpstr>Lekkie samochody  specjalne - ratownicze</vt:lpstr>
      <vt:lpstr>Średnie samochody ratowniczo-gaśnicze</vt:lpstr>
      <vt:lpstr>Slajd 25</vt:lpstr>
      <vt:lpstr>Slajd 26</vt:lpstr>
      <vt:lpstr>Ciężki samochód ratowniczo - gaśniczy</vt:lpstr>
      <vt:lpstr>Zestawienie - pojazdy</vt:lpstr>
      <vt:lpstr>ASPEKT LUDZKI</vt:lpstr>
      <vt:lpstr>Slajd 30</vt:lpstr>
      <vt:lpstr>Umundurowanie</vt:lpstr>
      <vt:lpstr>Obozy MDP</vt:lpstr>
      <vt:lpstr>Slajd 33</vt:lpstr>
      <vt:lpstr>DZIAŁALNOŚĆ OPERACYJNA</vt:lpstr>
      <vt:lpstr>Sytuacja pożarowa i innych zdarzeń  w latach 2021-2024</vt:lpstr>
      <vt:lpstr>W Y Z W A N I A na bieżąco</vt:lpstr>
      <vt:lpstr>  PLANY    </vt:lpstr>
      <vt:lpstr>     PLANY</vt:lpstr>
      <vt:lpstr>POJAZDY</vt:lpstr>
      <vt:lpstr>Samochód specjalny SHD-23: podnośnik hydrauliczny, wyposażony w drabinę o maksymalnym wysięgu w pionie 23 m. Pojazd przeznaczony do działań ratowniczo – gaśniczych na wysokości, ewakuacji podczas działań interwencyjnych oraz do podawania wody do gaszenia pożarów.</vt:lpstr>
      <vt:lpstr>Slajd 41</vt:lpstr>
      <vt:lpstr>PODZIĘKOWANIA</vt:lpstr>
      <vt:lpstr>Ze strażackim pozdrowieniem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Ochotnicze Straże Pożarne w Gminie Międzychód</dc:title>
  <dc:creator>OC</dc:creator>
  <cp:lastModifiedBy>OC</cp:lastModifiedBy>
  <cp:revision>190</cp:revision>
  <dcterms:created xsi:type="dcterms:W3CDTF">2023-11-02T12:23:26Z</dcterms:created>
  <dcterms:modified xsi:type="dcterms:W3CDTF">2024-10-29T14:27:00Z</dcterms:modified>
</cp:coreProperties>
</file>