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charts/style2.xml" ContentType="application/vnd.ms-office.chart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charts/colors6.xml" ContentType="application/vnd.ms-office.chartcolor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charts/colors4.xml" ContentType="application/vnd.ms-office.chartcolorstyl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charts/colors2.xml" ContentType="application/vnd.ms-office.chartcolorstyl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docProps/custom.xml" ContentType="application/vnd.openxmlformats-officedocument.custom-propertie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3.xml" ContentType="application/vnd.openxmlformats-officedocument.drawingml.chart+xml"/>
  <Override PartName="/ppt/charts/chart5.xml" ContentType="application/vnd.openxmlformats-officedocument.drawingml.chart+xml"/>
  <Override PartName="/ppt/charts/style5.xml" ContentType="application/vnd.ms-office.chartstyl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charts/style3.xml" ContentType="application/vnd.ms-office.chartstyl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style1.xml" ContentType="application/vnd.ms-office.chart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revisionInfo.xml" ContentType="application/vnd.ms-powerpoint.revisioninfo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notesSlides/notesSlide17.xml" ContentType="application/vnd.openxmlformats-officedocument.presentationml.notesSlide+xml"/>
  <Override PartName="/ppt/charts/colors5.xml" ContentType="application/vnd.ms-office.chartcolor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charts/colors3.xml" ContentType="application/vnd.ms-office.chartcolorstyle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charts/colors1.xml" ContentType="application/vnd.ms-office.chartcolorstyl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6.xml" ContentType="application/vnd.openxmlformats-officedocument.drawingml.chart+xml"/>
  <Override PartName="/ppt/notesSlides/notesSlide6.xml" ContentType="application/vnd.openxmlformats-officedocument.presentationml.notesSlide+xml"/>
  <Override PartName="/ppt/charts/chart4.xml" ContentType="application/vnd.openxmlformats-officedocument.drawingml.chart+xml"/>
  <Override PartName="/ppt/charts/style6.xml" ContentType="application/vnd.ms-office.chartstyl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charts/style4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11">
  <p:sldMasterIdLst>
    <p:sldMasterId id="2147483715" r:id="rId1"/>
  </p:sldMasterIdLst>
  <p:notesMasterIdLst>
    <p:notesMasterId r:id="rId21"/>
  </p:notesMasterIdLst>
  <p:handoutMasterIdLst>
    <p:handoutMasterId r:id="rId22"/>
  </p:handoutMasterIdLst>
  <p:sldIdLst>
    <p:sldId id="270" r:id="rId2"/>
    <p:sldId id="271" r:id="rId3"/>
    <p:sldId id="344" r:id="rId4"/>
    <p:sldId id="272" r:id="rId5"/>
    <p:sldId id="347" r:id="rId6"/>
    <p:sldId id="348" r:id="rId7"/>
    <p:sldId id="349" r:id="rId8"/>
    <p:sldId id="274" r:id="rId9"/>
    <p:sldId id="322" r:id="rId10"/>
    <p:sldId id="350" r:id="rId11"/>
    <p:sldId id="321" r:id="rId12"/>
    <p:sldId id="276" r:id="rId13"/>
    <p:sldId id="351" r:id="rId14"/>
    <p:sldId id="277" r:id="rId15"/>
    <p:sldId id="285" r:id="rId16"/>
    <p:sldId id="342" r:id="rId17"/>
    <p:sldId id="352" r:id="rId18"/>
    <p:sldId id="353" r:id="rId19"/>
    <p:sldId id="320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Sekcja domyślna" id="{4757F2BD-1985-417C-BBBA-85C707222A82}">
          <p14:sldIdLst>
            <p14:sldId id="270"/>
            <p14:sldId id="271"/>
            <p14:sldId id="344"/>
            <p14:sldId id="272"/>
            <p14:sldId id="347"/>
            <p14:sldId id="348"/>
            <p14:sldId id="349"/>
            <p14:sldId id="274"/>
            <p14:sldId id="322"/>
            <p14:sldId id="350"/>
            <p14:sldId id="321"/>
            <p14:sldId id="276"/>
            <p14:sldId id="351"/>
          </p14:sldIdLst>
        </p14:section>
        <p14:section name="Sekcja bez tytułu" id="{24C0612D-3456-4E98-A398-F60E045040DA}">
          <p14:sldIdLst>
            <p14:sldId id="277"/>
            <p14:sldId id="285"/>
            <p14:sldId id="342"/>
            <p14:sldId id="352"/>
            <p14:sldId id="353"/>
            <p14:sldId id="320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39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CCCC"/>
    <a:srgbClr val="99FF99"/>
    <a:srgbClr val="FFFF99"/>
    <a:srgbClr val="00FFFF"/>
    <a:srgbClr val="FFCC99"/>
    <a:srgbClr val="CCFFCC"/>
    <a:srgbClr val="CCCCFF"/>
    <a:srgbClr val="FFCCFF"/>
    <a:srgbClr val="33CCFF"/>
    <a:srgbClr val="66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13D43C8-612F-4545-8E1B-2C3836227594}" v="724" dt="2024-06-23T12:06:49.295"/>
  </p1510:revLst>
</p1510:revInfo>
</file>

<file path=ppt/tableStyles.xml><?xml version="1.0" encoding="utf-8"?>
<a:tblStyleLst xmlns:a="http://schemas.openxmlformats.org/drawingml/2006/main" def="{5DA37D80-6434-44D0-A028-1B22A696006F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9012ECD-51FC-41F1-AA8D-1B2483CD663E}" styleName="Styl jasny 2 — Ak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8EC20E35-A176-4012-BC5E-935CFFF8708E}" styleName="Styl pośredni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B4B98B0-60AC-42C2-AFA5-B58CD77FA1E5}" styleName="Styl jasny 1 — Ak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799B23B-EC83-4686-B30A-512413B5E67A}" styleName="Styl jasny 3 — Ak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9D7B26C5-4107-4FEC-AEDC-1716B250A1EF}" styleName="Styl jasny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987" autoAdjust="0"/>
    <p:restoredTop sz="83333" autoAdjust="0"/>
  </p:normalViewPr>
  <p:slideViewPr>
    <p:cSldViewPr snapToGrid="0" showGuides="1">
      <p:cViewPr varScale="1">
        <p:scale>
          <a:sx n="59" d="100"/>
          <a:sy n="59" d="100"/>
        </p:scale>
        <p:origin x="-1098" y="-90"/>
      </p:cViewPr>
      <p:guideLst>
        <p:guide orient="horz" pos="2160"/>
        <p:guide orient="horz" pos="39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howGuides="1">
      <p:cViewPr varScale="1">
        <p:scale>
          <a:sx n="89" d="100"/>
          <a:sy n="89" d="100"/>
        </p:scale>
        <p:origin x="3774" y="66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microsoft.com/office/2015/10/relationships/revisionInfo" Target="revisionInfo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oleObject" Target="file:///C:\Users\Tomasz%20Rucki\Dokumenty\kopia_dok\Rada%20Miejska%20Mi&#281;dzychodu%20(projekty%20uchwa&#322;,%20odpowiedzi%20na%20pisma)\RAPORT%20O%20STANIE%20GMINY\2023\dane%20do%20raportu%20za%20rok%202023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oleObject" Target="file:///C:\Users\Tomasz%20Rucki\Dokumenty\kopia_dok\Rada%20Miejska%20Mi&#281;dzychodu%20(projekty%20uchwa&#322;,%20odpowiedzi%20na%20pisma)\RAPORT%20O%20STANIE%20GMINY\mienie%20komunalne%20(rok%20do%20roku)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oleObject" Target="file:///C:\Users\Tomasz%20Rucki\Dokumenty\kopia_dok\Rada%20Miejska%20Mi&#281;dzychodu%20(projekty%20uchwa&#322;,%20odpowiedzi%20na%20pisma)\RAPORT%20O%20STANIE%20GMINY\mienie%20komunalne%20(rok%20do%20roku).xlsx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oleObject" Target="file:///C:\Users\Tomasz%20Rucki\Downloads\Analiza%20trendowa%20korespondencji.xlsx" TargetMode="External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Style" Target="style5.xml"/><Relationship Id="rId2" Type="http://schemas.microsoft.com/office/2011/relationships/chartColorStyle" Target="colors5.xml"/><Relationship Id="rId1" Type="http://schemas.openxmlformats.org/officeDocument/2006/relationships/oleObject" Target="file:///C:\Users\Tomasz%20Rucki\Dokumenty\kopia_dok\Rada%20Miejska%20Mi&#281;dzychodu%20(projekty%20uchwa&#322;,%20odpowiedzi%20na%20pisma)\rejestry%20uchwa&#322;\realizacja%20uchwa&#322;%20od%202015%20r.%20-%20statystyki.xlsx" TargetMode="External"/></Relationships>
</file>

<file path=ppt/charts/_rels/chart6.xml.rels><?xml version="1.0" encoding="UTF-8" standalone="yes"?>
<Relationships xmlns="http://schemas.openxmlformats.org/package/2006/relationships"><Relationship Id="rId3" Type="http://schemas.microsoft.com/office/2011/relationships/chartStyle" Target="style6.xml"/><Relationship Id="rId2" Type="http://schemas.microsoft.com/office/2011/relationships/chartColorStyle" Target="colors6.xml"/><Relationship Id="rId1" Type="http://schemas.openxmlformats.org/officeDocument/2006/relationships/oleObject" Target="https://d.docs.live.net/c4e339a41a8bdbfa/Pulpit/dotacje%20proekoligiczne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pl-PL"/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cap="all" baseline="0">
                <a:solidFill>
                  <a:schemeClr val="tx1">
                    <a:lumMod val="65000"/>
                    <a:lumOff val="35000"/>
                  </a:schemeClr>
                </a:solidFill>
                <a:highlight>
                  <a:srgbClr val="FFFF00"/>
                </a:highligh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pPr>
            <a:r>
              <a:rPr lang="pl-PL" sz="1800">
                <a:highlight>
                  <a:srgbClr val="FFFF00"/>
                </a:highligh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Ilość pracowników zatrudnionych w jednostkach (31.12.2023 r.)</a:t>
            </a:r>
          </a:p>
        </c:rich>
      </c:tx>
      <c:layout/>
      <c:spPr>
        <a:noFill/>
        <a:ln>
          <a:noFill/>
        </a:ln>
        <a:effectLst/>
      </c:spPr>
    </c:title>
    <c:plotArea>
      <c:layout>
        <c:manualLayout>
          <c:layoutTarget val="inner"/>
          <c:xMode val="edge"/>
          <c:yMode val="edge"/>
          <c:x val="0.27595599696225204"/>
          <c:y val="0.15103587051618553"/>
          <c:w val="0.43222136914886594"/>
          <c:h val="0.75668751822688851"/>
        </c:manualLayout>
      </c:layout>
      <c:pieChart>
        <c:varyColors val="1"/>
        <c:ser>
          <c:idx val="0"/>
          <c:order val="0"/>
          <c:dPt>
            <c:idx val="0"/>
            <c:spPr>
              <a:solidFill>
                <a:srgbClr val="FFCCFF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5C9-4936-8630-47DBFC0838DD}"/>
              </c:ext>
            </c:extLst>
          </c:dPt>
          <c:dPt>
            <c:idx val="1"/>
            <c:spPr>
              <a:solidFill>
                <a:schemeClr val="accent2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55C9-4936-8630-47DBFC0838DD}"/>
              </c:ext>
            </c:extLst>
          </c:dPt>
          <c:dPt>
            <c:idx val="2"/>
            <c:spPr>
              <a:solidFill>
                <a:schemeClr val="accent3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55C9-4936-8630-47DBFC0838DD}"/>
              </c:ext>
            </c:extLst>
          </c:dPt>
          <c:dPt>
            <c:idx val="3"/>
            <c:spPr>
              <a:solidFill>
                <a:schemeClr val="accent4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55C9-4936-8630-47DBFC0838DD}"/>
              </c:ext>
            </c:extLst>
          </c:dPt>
          <c:dPt>
            <c:idx val="4"/>
            <c:spPr>
              <a:solidFill>
                <a:srgbClr val="CCECFF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55C9-4936-8630-47DBFC0838DD}"/>
              </c:ext>
            </c:extLst>
          </c:dPt>
          <c:dPt>
            <c:idx val="5"/>
            <c:spPr>
              <a:solidFill>
                <a:srgbClr val="FFCC99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55C9-4936-8630-47DBFC0838DD}"/>
              </c:ext>
            </c:extLst>
          </c:dPt>
          <c:dPt>
            <c:idx val="6"/>
            <c:spPr>
              <a:solidFill>
                <a:srgbClr val="92D050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55C9-4936-8630-47DBFC0838DD}"/>
              </c:ext>
            </c:extLst>
          </c:dPt>
          <c:dPt>
            <c:idx val="7"/>
            <c:spPr>
              <a:solidFill>
                <a:schemeClr val="accent2">
                  <a:lumMod val="6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55C9-4936-8630-47DBFC0838DD}"/>
              </c:ext>
            </c:extLst>
          </c:dPt>
          <c:dPt>
            <c:idx val="8"/>
            <c:spPr>
              <a:solidFill>
                <a:srgbClr val="CCFF99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1-55C9-4936-8630-47DBFC0838DD}"/>
              </c:ext>
            </c:extLst>
          </c:dPt>
          <c:dPt>
            <c:idx val="9"/>
            <c:spPr>
              <a:solidFill>
                <a:schemeClr val="accent4">
                  <a:lumMod val="6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3-55C9-4936-8630-47DBFC0838DD}"/>
              </c:ext>
            </c:extLst>
          </c:dPt>
          <c:dPt>
            <c:idx val="10"/>
            <c:spPr>
              <a:solidFill>
                <a:srgbClr val="CC99FF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5-55C9-4936-8630-47DBFC0838DD}"/>
              </c:ext>
            </c:extLst>
          </c:dPt>
          <c:dPt>
            <c:idx val="11"/>
            <c:spPr>
              <a:solidFill>
                <a:schemeClr val="accent6">
                  <a:lumMod val="6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7-55C9-4936-8630-47DBFC0838DD}"/>
              </c:ext>
            </c:extLst>
          </c:dPt>
          <c:dLbls>
            <c:dLbl>
              <c:idx val="0"/>
              <c:layout>
                <c:manualLayout>
                  <c:x val="7.7419354838709528E-2"/>
                  <c:y val="-2.3350846468184476E-3"/>
                </c:manualLayout>
              </c:layout>
              <c:dLblPos val="bestFit"/>
              <c:showCatName val="1"/>
              <c:showPercent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5C9-4936-8630-47DBFC0838DD}"/>
                </c:ext>
              </c:extLst>
            </c:dLbl>
            <c:dLbl>
              <c:idx val="1"/>
              <c:layout>
                <c:manualLayout>
                  <c:x val="4.5161290322580497E-2"/>
                  <c:y val="-2.8021015761821377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spc="0" baseline="0">
                      <a:solidFill>
                        <a:schemeClr val="accent2"/>
                      </a:solidFill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</a:defRPr>
                  </a:pPr>
                  <a:endParaRPr lang="pl-PL"/>
                </a:p>
              </c:txPr>
              <c:dLblPos val="bestFit"/>
              <c:showCatName val="1"/>
              <c:showPercent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5C9-4936-8630-47DBFC0838DD}"/>
                </c:ext>
              </c:extLst>
            </c:dLbl>
            <c:dLbl>
              <c:idx val="2"/>
              <c:layout>
                <c:manualLayout>
                  <c:x val="5.1612903225806472E-2"/>
                  <c:y val="-4.2031523642732063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spc="0" baseline="0">
                      <a:solidFill>
                        <a:schemeClr val="accent3"/>
                      </a:solidFill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</a:defRPr>
                  </a:pPr>
                  <a:endParaRPr lang="pl-PL"/>
                </a:p>
              </c:txPr>
              <c:dLblPos val="bestFit"/>
              <c:showCatName val="1"/>
              <c:showPercent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55C9-4936-8630-47DBFC0838DD}"/>
                </c:ext>
              </c:extLst>
            </c:dLbl>
            <c:dLbl>
              <c:idx val="3"/>
              <c:layout>
                <c:manualLayout>
                  <c:x val="3.8709677419354854E-2"/>
                  <c:y val="6.3047285464098074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spc="0" baseline="0">
                      <a:solidFill>
                        <a:schemeClr val="accent4"/>
                      </a:solidFill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</a:defRPr>
                  </a:pPr>
                  <a:endParaRPr lang="pl-PL"/>
                </a:p>
              </c:txPr>
              <c:dLblPos val="bestFit"/>
              <c:showCatName val="1"/>
              <c:showPercent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55C9-4936-8630-47DBFC0838DD}"/>
                </c:ext>
              </c:extLst>
            </c:dLbl>
            <c:dLbl>
              <c:idx val="4"/>
              <c:layout>
                <c:manualLayout>
                  <c:x val="4.7810051121656372E-2"/>
                  <c:y val="-5.2280548264800235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spc="0" baseline="0">
                      <a:solidFill>
                        <a:schemeClr val="tx1"/>
                      </a:solidFill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</a:defRPr>
                  </a:pPr>
                  <a:endParaRPr lang="pl-PL"/>
                </a:p>
              </c:txPr>
              <c:dLblPos val="bestFit"/>
              <c:showCatName val="1"/>
              <c:showPercent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55C9-4936-8630-47DBFC0838DD}"/>
                </c:ext>
              </c:extLst>
            </c:dLbl>
            <c:dLbl>
              <c:idx val="5"/>
              <c:layout>
                <c:manualLayout>
                  <c:x val="0.11753032511625139"/>
                  <c:y val="-9.7806170455124234E-4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spc="0" baseline="0">
                      <a:solidFill>
                        <a:schemeClr val="tx1"/>
                      </a:solidFill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</a:defRPr>
                  </a:pPr>
                  <a:endParaRPr lang="pl-PL"/>
                </a:p>
              </c:txPr>
              <c:dLblPos val="bestFit"/>
              <c:showCatName val="1"/>
              <c:showPercent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55C9-4936-8630-47DBFC0838DD}"/>
                </c:ext>
              </c:extLst>
            </c:dLbl>
            <c:dLbl>
              <c:idx val="6"/>
              <c:layout>
                <c:manualLayout>
                  <c:x val="2.5814945567571294E-2"/>
                  <c:y val="8.4867308253135057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spc="0" baseline="0">
                      <a:solidFill>
                        <a:schemeClr val="accent1">
                          <a:lumMod val="60000"/>
                        </a:schemeClr>
                      </a:solidFill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</a:defRPr>
                  </a:pPr>
                  <a:endParaRPr lang="pl-PL"/>
                </a:p>
              </c:txPr>
              <c:dLblPos val="bestFit"/>
              <c:showCatName val="1"/>
              <c:showPercent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55C9-4936-8630-47DBFC0838DD}"/>
                </c:ext>
              </c:extLst>
            </c:dLbl>
            <c:dLbl>
              <c:idx val="7"/>
              <c:layout>
                <c:manualLayout>
                  <c:x val="-5.4864703102431078E-2"/>
                  <c:y val="9.8637795275590467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spc="0" baseline="0">
                      <a:solidFill>
                        <a:schemeClr val="accent2">
                          <a:lumMod val="60000"/>
                        </a:schemeClr>
                      </a:solidFill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</a:defRPr>
                  </a:pPr>
                  <a:endParaRPr lang="pl-PL"/>
                </a:p>
              </c:txPr>
              <c:dLblPos val="bestFit"/>
              <c:showCatName val="1"/>
              <c:showPercent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55C9-4936-8630-47DBFC0838DD}"/>
                </c:ext>
              </c:extLst>
            </c:dLbl>
            <c:dLbl>
              <c:idx val="8"/>
              <c:layout>
                <c:manualLayout>
                  <c:x val="-5.8064516129032288E-2"/>
                  <c:y val="0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spc="0" baseline="0">
                      <a:solidFill>
                        <a:schemeClr val="accent3">
                          <a:lumMod val="60000"/>
                        </a:schemeClr>
                      </a:solidFill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</a:defRPr>
                  </a:pPr>
                  <a:endParaRPr lang="pl-PL"/>
                </a:p>
              </c:txPr>
              <c:dLblPos val="bestFit"/>
              <c:showCatName val="1"/>
              <c:showPercent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55C9-4936-8630-47DBFC0838DD}"/>
                </c:ext>
              </c:extLst>
            </c:dLbl>
            <c:dLbl>
              <c:idx val="9"/>
              <c:layout>
                <c:manualLayout>
                  <c:x val="-0.11612903225806454"/>
                  <c:y val="0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spc="0" baseline="0">
                      <a:solidFill>
                        <a:schemeClr val="accent4">
                          <a:lumMod val="60000"/>
                        </a:schemeClr>
                      </a:solidFill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</a:defRPr>
                  </a:pPr>
                  <a:endParaRPr lang="pl-PL"/>
                </a:p>
              </c:txPr>
              <c:dLblPos val="bestFit"/>
              <c:showCatName val="1"/>
              <c:showPercent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55C9-4936-8630-47DBFC0838DD}"/>
                </c:ext>
              </c:extLst>
            </c:dLbl>
            <c:dLbl>
              <c:idx val="10"/>
              <c:layout>
                <c:manualLayout>
                  <c:x val="-8.3870967741935532E-2"/>
                  <c:y val="-1.4010507880910683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spc="0" baseline="0">
                      <a:solidFill>
                        <a:schemeClr val="accent5">
                          <a:lumMod val="60000"/>
                        </a:schemeClr>
                      </a:solidFill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</a:defRPr>
                  </a:pPr>
                  <a:endParaRPr lang="pl-PL"/>
                </a:p>
              </c:txPr>
              <c:dLblPos val="bestFit"/>
              <c:showCatName val="1"/>
              <c:showPercent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5-55C9-4936-8630-47DBFC0838DD}"/>
                </c:ext>
              </c:extLst>
            </c:dLbl>
            <c:dLbl>
              <c:idx val="11"/>
              <c:layout>
                <c:manualLayout>
                  <c:x val="9.4623655913978449E-2"/>
                  <c:y val="2.3350846468184476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spc="0" baseline="0">
                      <a:solidFill>
                        <a:schemeClr val="accent6">
                          <a:lumMod val="60000"/>
                        </a:schemeClr>
                      </a:solidFill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</a:defRPr>
                  </a:pPr>
                  <a:endParaRPr lang="pl-PL"/>
                </a:p>
              </c:txPr>
              <c:dLblPos val="bestFit"/>
              <c:showCatName val="1"/>
              <c:showPercent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7-55C9-4936-8630-47DBFC0838D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spc="0" baseline="0">
                    <a:solidFill>
                      <a:schemeClr val="accent1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defRPr>
                </a:pPr>
                <a:endParaRPr lang="pl-PL"/>
              </a:p>
            </c:txPr>
            <c:dLblPos val="outEnd"/>
            <c:showCatName val="1"/>
            <c:showPercent val="1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'Struktura organizacyjna'!$C$4:$N$4</c:f>
              <c:strCache>
                <c:ptCount val="12"/>
                <c:pt idx="0">
                  <c:v>UMiG</c:v>
                </c:pt>
                <c:pt idx="1">
                  <c:v>OPS</c:v>
                </c:pt>
                <c:pt idx="2">
                  <c:v>ŚDS</c:v>
                </c:pt>
                <c:pt idx="3">
                  <c:v>COO</c:v>
                </c:pt>
                <c:pt idx="4">
                  <c:v>SP1</c:v>
                </c:pt>
                <c:pt idx="5">
                  <c:v>SP2</c:v>
                </c:pt>
                <c:pt idx="6">
                  <c:v>ZSP Łowyń</c:v>
                </c:pt>
                <c:pt idx="7">
                  <c:v>ZSP Kamionna</c:v>
                </c:pt>
                <c:pt idx="8">
                  <c:v>ZP 1</c:v>
                </c:pt>
                <c:pt idx="9">
                  <c:v>ZP 2</c:v>
                </c:pt>
                <c:pt idx="10">
                  <c:v>P 2</c:v>
                </c:pt>
                <c:pt idx="11">
                  <c:v>Żłobek</c:v>
                </c:pt>
              </c:strCache>
            </c:strRef>
          </c:cat>
          <c:val>
            <c:numRef>
              <c:f>'Struktura organizacyjna'!$C$11:$N$11</c:f>
              <c:numCache>
                <c:formatCode>General</c:formatCode>
                <c:ptCount val="12"/>
                <c:pt idx="0">
                  <c:v>62</c:v>
                </c:pt>
                <c:pt idx="1">
                  <c:v>41</c:v>
                </c:pt>
                <c:pt idx="2">
                  <c:v>13</c:v>
                </c:pt>
                <c:pt idx="3">
                  <c:v>12</c:v>
                </c:pt>
                <c:pt idx="4">
                  <c:v>88</c:v>
                </c:pt>
                <c:pt idx="5">
                  <c:v>71</c:v>
                </c:pt>
                <c:pt idx="6">
                  <c:v>37</c:v>
                </c:pt>
                <c:pt idx="7">
                  <c:v>37</c:v>
                </c:pt>
                <c:pt idx="8">
                  <c:v>41</c:v>
                </c:pt>
                <c:pt idx="9">
                  <c:v>41</c:v>
                </c:pt>
                <c:pt idx="10">
                  <c:v>24</c:v>
                </c:pt>
                <c:pt idx="11">
                  <c:v>21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8-55C9-4936-8630-47DBFC0838DD}"/>
            </c:ext>
          </c:extLst>
        </c:ser>
        <c:dLbls>
          <c:showPercent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pl-PL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pl-PL"/>
  <c:style val="5"/>
  <c:chart>
    <c:title>
      <c:tx>
        <c:rich>
          <a:bodyPr rot="0" vert="horz"/>
          <a:lstStyle/>
          <a:p>
            <a:pPr>
              <a:defRPr/>
            </a:pPr>
            <a:r>
              <a:rPr lang="pl-PL"/>
              <a:t>grunty komunalne w ha (31.12.2023 r.)</a:t>
            </a:r>
            <a:endParaRPr lang="en-US"/>
          </a:p>
        </c:rich>
      </c:tx>
      <c:layout/>
    </c:title>
    <c:plotArea>
      <c:layout/>
      <c:pieChart>
        <c:varyColors val="1"/>
        <c:ser>
          <c:idx val="0"/>
          <c:order val="0"/>
          <c:tx>
            <c:strRef>
              <c:f>Arkusz1!$H$2</c:f>
              <c:strCache>
                <c:ptCount val="1"/>
                <c:pt idx="0">
                  <c:v>31.12.2023</c:v>
                </c:pt>
              </c:strCache>
            </c:strRef>
          </c:tx>
          <c:dPt>
            <c:idx val="0"/>
            <c:spPr>
              <a:solidFill>
                <a:srgbClr val="7030A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2717-4885-9670-F8E1DF84929B}"/>
              </c:ext>
            </c:extLst>
          </c:dPt>
          <c:dPt>
            <c:idx val="1"/>
            <c:spPr>
              <a:solidFill>
                <a:srgbClr val="00B05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2717-4885-9670-F8E1DF84929B}"/>
              </c:ext>
            </c:extLst>
          </c:dPt>
          <c:dPt>
            <c:idx val="2"/>
            <c:spPr>
              <a:solidFill>
                <a:srgbClr val="FFCCCC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2717-4885-9670-F8E1DF84929B}"/>
              </c:ext>
            </c:extLst>
          </c:dPt>
          <c:dPt>
            <c:idx val="3"/>
            <c:spPr/>
            <c:extLst xmlns:c16r2="http://schemas.microsoft.com/office/drawing/2015/06/chart">
              <c:ext xmlns:c16="http://schemas.microsoft.com/office/drawing/2014/chart" uri="{C3380CC4-5D6E-409C-BE32-E72D297353CC}">
                <c16:uniqueId val="{00000007-2717-4885-9670-F8E1DF84929B}"/>
              </c:ext>
            </c:extLst>
          </c:dPt>
          <c:dPt>
            <c:idx val="4"/>
            <c:spPr/>
            <c:extLst xmlns:c16r2="http://schemas.microsoft.com/office/drawing/2015/06/chart">
              <c:ext xmlns:c16="http://schemas.microsoft.com/office/drawing/2014/chart" uri="{C3380CC4-5D6E-409C-BE32-E72D297353CC}">
                <c16:uniqueId val="{00000009-2717-4885-9670-F8E1DF84929B}"/>
              </c:ext>
            </c:extLst>
          </c:dPt>
          <c:dPt>
            <c:idx val="5"/>
            <c:spPr>
              <a:solidFill>
                <a:srgbClr val="0070C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2717-4885-9670-F8E1DF84929B}"/>
              </c:ext>
            </c:extLst>
          </c:dPt>
          <c:dPt>
            <c:idx val="6"/>
            <c:spPr>
              <a:solidFill>
                <a:srgbClr val="FFFF99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2717-4885-9670-F8E1DF84929B}"/>
              </c:ext>
            </c:extLst>
          </c:dPt>
          <c:dPt>
            <c:idx val="7"/>
            <c:spPr>
              <a:solidFill>
                <a:schemeClr val="accent3">
                  <a:lumMod val="75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2717-4885-9670-F8E1DF84929B}"/>
              </c:ext>
            </c:extLst>
          </c:dPt>
          <c:dPt>
            <c:idx val="8"/>
            <c:spPr/>
            <c:extLst xmlns:c16r2="http://schemas.microsoft.com/office/drawing/2015/06/chart">
              <c:ext xmlns:c16="http://schemas.microsoft.com/office/drawing/2014/chart" uri="{C3380CC4-5D6E-409C-BE32-E72D297353CC}">
                <c16:uniqueId val="{00000011-2717-4885-9670-F8E1DF84929B}"/>
              </c:ext>
            </c:extLst>
          </c:dPt>
          <c:dPt>
            <c:idx val="9"/>
            <c:spPr/>
            <c:extLst xmlns:c16r2="http://schemas.microsoft.com/office/drawing/2015/06/chart">
              <c:ext xmlns:c16="http://schemas.microsoft.com/office/drawing/2014/chart" uri="{C3380CC4-5D6E-409C-BE32-E72D297353CC}">
                <c16:uniqueId val="{00000013-2717-4885-9670-F8E1DF84929B}"/>
              </c:ext>
            </c:extLst>
          </c:dPt>
          <c:dLbls>
            <c:dLbl>
              <c:idx val="1"/>
              <c:layout>
                <c:manualLayout>
                  <c:x val="0.13938984956201911"/>
                  <c:y val="-0.17637029950695418"/>
                </c:manualLayout>
              </c:layout>
              <c:dLblPos val="bestFit"/>
              <c:showPercent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2717-4885-9670-F8E1DF84929B}"/>
                </c:ext>
              </c:extLst>
            </c:dLbl>
            <c:dLbl>
              <c:idx val="2"/>
              <c:layout>
                <c:manualLayout>
                  <c:x val="3.2389671461227121E-2"/>
                  <c:y val="8.0417985135035699E-4"/>
                </c:manualLayout>
              </c:layout>
              <c:dLblPos val="bestFit"/>
              <c:showPercent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2717-4885-9670-F8E1DF84929B}"/>
                </c:ext>
              </c:extLst>
            </c:dLbl>
            <c:dLbl>
              <c:idx val="3"/>
              <c:layout>
                <c:manualLayout>
                  <c:x val="5.2251831251950528E-2"/>
                  <c:y val="2.6939436308779076E-2"/>
                </c:manualLayout>
              </c:layout>
              <c:dLblPos val="bestFit"/>
              <c:showPercent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2717-4885-9670-F8E1DF84929B}"/>
                </c:ext>
              </c:extLst>
            </c:dLbl>
            <c:dLbl>
              <c:idx val="4"/>
              <c:delet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2717-4885-9670-F8E1DF84929B}"/>
                </c:ext>
              </c:extLst>
            </c:dLbl>
            <c:dLbl>
              <c:idx val="5"/>
              <c:layout>
                <c:manualLayout>
                  <c:x val="9.4353224523008497E-2"/>
                  <c:y val="6.5105992592047537E-2"/>
                </c:manualLayout>
              </c:layout>
              <c:dLblPos val="bestFit"/>
              <c:showPercent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2717-4885-9670-F8E1DF84929B}"/>
                </c:ext>
              </c:extLst>
            </c:dLbl>
            <c:dLbl>
              <c:idx val="6"/>
              <c:layout>
                <c:manualLayout>
                  <c:x val="4.4907324585624617E-2"/>
                  <c:y val="0.11480081432495945"/>
                </c:manualLayout>
              </c:layout>
              <c:dLblPos val="bestFit"/>
              <c:showPercent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2717-4885-9670-F8E1DF84929B}"/>
                </c:ext>
              </c:extLst>
            </c:dLbl>
            <c:dLbl>
              <c:idx val="7"/>
              <c:layout>
                <c:manualLayout>
                  <c:x val="2.5281489118695152E-2"/>
                  <c:y val="7.5799936222925413E-2"/>
                </c:manualLayout>
              </c:layout>
              <c:dLblPos val="bestFit"/>
              <c:showPercent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2717-4885-9670-F8E1DF84929B}"/>
                </c:ext>
              </c:extLst>
            </c:dLbl>
            <c:dLbl>
              <c:idx val="8"/>
              <c:delet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2717-4885-9670-F8E1DF84929B}"/>
                </c:ext>
              </c:extLst>
            </c:dLbl>
            <c:dLbl>
              <c:idx val="9"/>
              <c:delet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2717-4885-9670-F8E1DF84929B}"/>
                </c:ext>
              </c:extLst>
            </c:dLbl>
            <c:txPr>
              <a:bodyPr rot="0" vert="horz"/>
              <a:lstStyle/>
              <a:p>
                <a:pPr>
                  <a:defRPr sz="2400" b="1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pPr>
                <a:endParaRPr lang="pl-PL"/>
              </a:p>
            </c:txPr>
            <c:dLblPos val="ctr"/>
            <c:showPercent val="1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Arkusz1!$B$3:$B$12</c:f>
              <c:strCache>
                <c:ptCount val="10"/>
                <c:pt idx="0">
                  <c:v>drogi</c:v>
                </c:pt>
                <c:pt idx="1">
                  <c:v>rola</c:v>
                </c:pt>
                <c:pt idx="2">
                  <c:v>inne</c:v>
                </c:pt>
                <c:pt idx="3">
                  <c:v>las</c:v>
                </c:pt>
                <c:pt idx="4">
                  <c:v>nieużytki</c:v>
                </c:pt>
                <c:pt idx="5">
                  <c:v>mieszkaniowe</c:v>
                </c:pt>
                <c:pt idx="6">
                  <c:v>rekreacyjne</c:v>
                </c:pt>
                <c:pt idx="7">
                  <c:v>przemysłowe</c:v>
                </c:pt>
                <c:pt idx="8">
                  <c:v>pod wodami</c:v>
                </c:pt>
                <c:pt idx="9">
                  <c:v>zieleń</c:v>
                </c:pt>
              </c:strCache>
            </c:strRef>
          </c:cat>
          <c:val>
            <c:numRef>
              <c:f>Arkusz1!$H$3:$H$12</c:f>
              <c:numCache>
                <c:formatCode>0.00</c:formatCode>
                <c:ptCount val="10"/>
                <c:pt idx="0">
                  <c:v>324.60000000000002</c:v>
                </c:pt>
                <c:pt idx="1">
                  <c:v>188.96</c:v>
                </c:pt>
                <c:pt idx="2">
                  <c:v>28.17</c:v>
                </c:pt>
                <c:pt idx="3">
                  <c:v>23.6</c:v>
                </c:pt>
                <c:pt idx="4">
                  <c:v>0.55000000000000004</c:v>
                </c:pt>
                <c:pt idx="5">
                  <c:v>74.649999999999991</c:v>
                </c:pt>
                <c:pt idx="6">
                  <c:v>50.98</c:v>
                </c:pt>
                <c:pt idx="7">
                  <c:v>14.99</c:v>
                </c:pt>
                <c:pt idx="8">
                  <c:v>2.4099999999999997</c:v>
                </c:pt>
                <c:pt idx="9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4-2717-4885-9670-F8E1DF84929B}"/>
            </c:ext>
          </c:extLst>
        </c:ser>
        <c:dLbls>
          <c:showPercent val="1"/>
        </c:dLbls>
        <c:firstSliceAng val="0"/>
        <c:extLst xmlns:c16r2="http://schemas.microsoft.com/office/drawing/2015/06/chart">
          <c:ext xmlns:c15="http://schemas.microsoft.com/office/drawing/2012/chart" uri="{02D57815-91ED-43cb-92C2-25804820EDAC}">
            <c15:filteredPie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Arkusz1!$C$2</c15:sqref>
                        </c15:formulaRef>
                      </c:ext>
                    </c:extLst>
                    <c:strCache>
                      <c:ptCount val="1"/>
                      <c:pt idx="0">
                        <c:v>31.12.2018</c:v>
                      </c:pt>
                    </c:strCache>
                  </c:strRef>
                </c:tx>
                <c:dPt>
                  <c:idx val="0"/>
                  <c:bubble3D val="0"/>
                  <c:spPr>
                    <a:solidFill>
                      <a:schemeClr val="accent1"/>
                    </a:solidFill>
                    <a:ln>
                      <a:noFill/>
                    </a:ln>
                    <a:effectLst>
                      <a:outerShdw blurRad="254000" sx="102000" sy="102000" algn="ctr" rotWithShape="0">
                        <a:prstClr val="black">
                          <a:alpha val="20000"/>
                        </a:prstClr>
                      </a:outerShdw>
                    </a:effectLst>
                  </c:spPr>
                  <c:extLst>
                    <c:ext xmlns:c16="http://schemas.microsoft.com/office/drawing/2014/chart" uri="{C3380CC4-5D6E-409C-BE32-E72D297353CC}">
                      <c16:uniqueId val="{00000016-2717-4885-9670-F8E1DF84929B}"/>
                    </c:ext>
                  </c:extLst>
                </c:dPt>
                <c:dPt>
                  <c:idx val="1"/>
                  <c:bubble3D val="0"/>
                  <c:spPr>
                    <a:solidFill>
                      <a:schemeClr val="accent2"/>
                    </a:solidFill>
                    <a:ln>
                      <a:noFill/>
                    </a:ln>
                    <a:effectLst>
                      <a:outerShdw blurRad="254000" sx="102000" sy="102000" algn="ctr" rotWithShape="0">
                        <a:prstClr val="black">
                          <a:alpha val="20000"/>
                        </a:prstClr>
                      </a:outerShdw>
                    </a:effectLst>
                  </c:spPr>
                  <c:extLst>
                    <c:ext xmlns:c16="http://schemas.microsoft.com/office/drawing/2014/chart" uri="{C3380CC4-5D6E-409C-BE32-E72D297353CC}">
                      <c16:uniqueId val="{00000018-2717-4885-9670-F8E1DF84929B}"/>
                    </c:ext>
                  </c:extLst>
                </c:dPt>
                <c:dPt>
                  <c:idx val="2"/>
                  <c:bubble3D val="0"/>
                  <c:spPr>
                    <a:solidFill>
                      <a:schemeClr val="accent3"/>
                    </a:solidFill>
                    <a:ln>
                      <a:noFill/>
                    </a:ln>
                    <a:effectLst>
                      <a:outerShdw blurRad="254000" sx="102000" sy="102000" algn="ctr" rotWithShape="0">
                        <a:prstClr val="black">
                          <a:alpha val="20000"/>
                        </a:prstClr>
                      </a:outerShdw>
                    </a:effectLst>
                  </c:spPr>
                  <c:extLst>
                    <c:ext xmlns:c16="http://schemas.microsoft.com/office/drawing/2014/chart" uri="{C3380CC4-5D6E-409C-BE32-E72D297353CC}">
                      <c16:uniqueId val="{0000001A-2717-4885-9670-F8E1DF84929B}"/>
                    </c:ext>
                  </c:extLst>
                </c:dPt>
                <c:dPt>
                  <c:idx val="3"/>
                  <c:bubble3D val="0"/>
                  <c:spPr>
                    <a:solidFill>
                      <a:schemeClr val="accent4"/>
                    </a:solidFill>
                    <a:ln>
                      <a:noFill/>
                    </a:ln>
                    <a:effectLst>
                      <a:outerShdw blurRad="254000" sx="102000" sy="102000" algn="ctr" rotWithShape="0">
                        <a:prstClr val="black">
                          <a:alpha val="20000"/>
                        </a:prstClr>
                      </a:outerShdw>
                    </a:effectLst>
                  </c:spPr>
                  <c:extLst>
                    <c:ext xmlns:c16="http://schemas.microsoft.com/office/drawing/2014/chart" uri="{C3380CC4-5D6E-409C-BE32-E72D297353CC}">
                      <c16:uniqueId val="{0000001C-2717-4885-9670-F8E1DF84929B}"/>
                    </c:ext>
                  </c:extLst>
                </c:dPt>
                <c:dPt>
                  <c:idx val="4"/>
                  <c:bubble3D val="0"/>
                  <c:spPr>
                    <a:solidFill>
                      <a:schemeClr val="accent5"/>
                    </a:solidFill>
                    <a:ln>
                      <a:noFill/>
                    </a:ln>
                    <a:effectLst>
                      <a:outerShdw blurRad="254000" sx="102000" sy="102000" algn="ctr" rotWithShape="0">
                        <a:prstClr val="black">
                          <a:alpha val="20000"/>
                        </a:prstClr>
                      </a:outerShdw>
                    </a:effectLst>
                  </c:spPr>
                  <c:extLst>
                    <c:ext xmlns:c16="http://schemas.microsoft.com/office/drawing/2014/chart" uri="{C3380CC4-5D6E-409C-BE32-E72D297353CC}">
                      <c16:uniqueId val="{0000001E-2717-4885-9670-F8E1DF84929B}"/>
                    </c:ext>
                  </c:extLst>
                </c:dPt>
                <c:dPt>
                  <c:idx val="5"/>
                  <c:bubble3D val="0"/>
                  <c:spPr>
                    <a:solidFill>
                      <a:schemeClr val="accent6"/>
                    </a:solidFill>
                    <a:ln>
                      <a:noFill/>
                    </a:ln>
                    <a:effectLst>
                      <a:outerShdw blurRad="254000" sx="102000" sy="102000" algn="ctr" rotWithShape="0">
                        <a:prstClr val="black">
                          <a:alpha val="20000"/>
                        </a:prstClr>
                      </a:outerShdw>
                    </a:effectLst>
                  </c:spPr>
                  <c:extLst>
                    <c:ext xmlns:c16="http://schemas.microsoft.com/office/drawing/2014/chart" uri="{C3380CC4-5D6E-409C-BE32-E72D297353CC}">
                      <c16:uniqueId val="{00000020-2717-4885-9670-F8E1DF84929B}"/>
                    </c:ext>
                  </c:extLst>
                </c:dPt>
                <c:dPt>
                  <c:idx val="6"/>
                  <c:bubble3D val="0"/>
                  <c:spPr>
                    <a:solidFill>
                      <a:schemeClr val="accent1">
                        <a:lumMod val="60000"/>
                      </a:schemeClr>
                    </a:solidFill>
                    <a:ln>
                      <a:noFill/>
                    </a:ln>
                    <a:effectLst>
                      <a:outerShdw blurRad="254000" sx="102000" sy="102000" algn="ctr" rotWithShape="0">
                        <a:prstClr val="black">
                          <a:alpha val="20000"/>
                        </a:prstClr>
                      </a:outerShdw>
                    </a:effectLst>
                  </c:spPr>
                  <c:extLst>
                    <c:ext xmlns:c16="http://schemas.microsoft.com/office/drawing/2014/chart" uri="{C3380CC4-5D6E-409C-BE32-E72D297353CC}">
                      <c16:uniqueId val="{00000022-2717-4885-9670-F8E1DF84929B}"/>
                    </c:ext>
                  </c:extLst>
                </c:dPt>
                <c:dPt>
                  <c:idx val="7"/>
                  <c:bubble3D val="0"/>
                  <c:spPr>
                    <a:solidFill>
                      <a:schemeClr val="accent2">
                        <a:lumMod val="60000"/>
                      </a:schemeClr>
                    </a:solidFill>
                    <a:ln>
                      <a:noFill/>
                    </a:ln>
                    <a:effectLst>
                      <a:outerShdw blurRad="254000" sx="102000" sy="102000" algn="ctr" rotWithShape="0">
                        <a:prstClr val="black">
                          <a:alpha val="20000"/>
                        </a:prstClr>
                      </a:outerShdw>
                    </a:effectLst>
                  </c:spPr>
                  <c:extLst>
                    <c:ext xmlns:c16="http://schemas.microsoft.com/office/drawing/2014/chart" uri="{C3380CC4-5D6E-409C-BE32-E72D297353CC}">
                      <c16:uniqueId val="{00000024-2717-4885-9670-F8E1DF84929B}"/>
                    </c:ext>
                  </c:extLst>
                </c:dPt>
                <c:dPt>
                  <c:idx val="8"/>
                  <c:bubble3D val="0"/>
                  <c:spPr>
                    <a:solidFill>
                      <a:schemeClr val="accent3">
                        <a:lumMod val="60000"/>
                      </a:schemeClr>
                    </a:solidFill>
                    <a:ln>
                      <a:noFill/>
                    </a:ln>
                    <a:effectLst>
                      <a:outerShdw blurRad="254000" sx="102000" sy="102000" algn="ctr" rotWithShape="0">
                        <a:prstClr val="black">
                          <a:alpha val="20000"/>
                        </a:prstClr>
                      </a:outerShdw>
                    </a:effectLst>
                  </c:spPr>
                  <c:extLst>
                    <c:ext xmlns:c16="http://schemas.microsoft.com/office/drawing/2014/chart" uri="{C3380CC4-5D6E-409C-BE32-E72D297353CC}">
                      <c16:uniqueId val="{00000026-2717-4885-9670-F8E1DF84929B}"/>
                    </c:ext>
                  </c:extLst>
                </c:dPt>
                <c:dPt>
                  <c:idx val="9"/>
                  <c:bubble3D val="0"/>
                  <c:spPr>
                    <a:solidFill>
                      <a:schemeClr val="accent4">
                        <a:lumMod val="60000"/>
                      </a:schemeClr>
                    </a:solidFill>
                    <a:ln>
                      <a:noFill/>
                    </a:ln>
                    <a:effectLst>
                      <a:outerShdw blurRad="254000" sx="102000" sy="102000" algn="ctr" rotWithShape="0">
                        <a:prstClr val="black">
                          <a:alpha val="20000"/>
                        </a:prstClr>
                      </a:outerShdw>
                    </a:effectLst>
                  </c:spPr>
                  <c:extLst>
                    <c:ext xmlns:c16="http://schemas.microsoft.com/office/drawing/2014/chart" uri="{C3380CC4-5D6E-409C-BE32-E72D297353CC}">
                      <c16:uniqueId val="{00000028-2717-4885-9670-F8E1DF84929B}"/>
                    </c:ext>
                  </c:extLst>
                </c:dPt>
                <c:dLbls>
                  <c:spPr>
                    <a:pattFill prst="pct75">
                      <a:fgClr>
                        <a:schemeClr val="dk1">
                          <a:lumMod val="75000"/>
                          <a:lumOff val="25000"/>
                        </a:schemeClr>
                      </a:fgClr>
                      <a:bgClr>
                        <a:schemeClr val="dk1">
                          <a:lumMod val="65000"/>
                          <a:lumOff val="35000"/>
                        </a:schemeClr>
                      </a:bgClr>
                    </a:pattFill>
                    <a:ln>
                      <a:noFill/>
                    </a:ln>
                    <a:effectLst>
                      <a:outerShdw blurRad="50800" dist="38100" dir="2700000" algn="tl" rotWithShape="0">
                        <a:prstClr val="black">
                          <a:alpha val="40000"/>
                        </a:prstClr>
                      </a:outerShdw>
                    </a:effectLst>
                  </c:spPr>
                  <c:txPr>
                    <a:bodyPr rot="0" spcFirstLastPara="1" vertOverflow="clip" horzOverflow="clip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1000" b="1" i="0" u="none" strike="noStrike" kern="1200" baseline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pl-PL"/>
                    </a:p>
                  </c:txPr>
                  <c:dLblPos val="ctr"/>
                  <c:showLegendKey val="0"/>
                  <c:showVal val="0"/>
                  <c:showCatName val="1"/>
                  <c:showSerName val="0"/>
                  <c:showPercent val="1"/>
                  <c:showBubbleSize val="0"/>
                  <c:showLeaderLines val="0"/>
                  <c:extLst>
                    <c:ext uri="{CE6537A1-D6FC-4f65-9D91-7224C49458BB}">
                      <c15:spPr xmlns:c15="http://schemas.microsoft.com/office/drawing/2012/chart">
                        <a:prstGeom prst="wedgeRectCallout">
                          <a:avLst/>
                        </a:prstGeom>
                        <a:pattFill prst="pct75">
                          <a:fgClr>
                            <a:schemeClr val="dk1">
                              <a:lumMod val="75000"/>
                              <a:lumOff val="25000"/>
                            </a:schemeClr>
                          </a:fgClr>
                          <a:bgClr>
                            <a:schemeClr val="dk1">
                              <a:lumMod val="65000"/>
                              <a:lumOff val="35000"/>
                            </a:schemeClr>
                          </a:bgClr>
                        </a:pattFill>
                        <a:ln>
                          <a:noFill/>
                        </a:ln>
                      </c15:spPr>
                    </c:ext>
                  </c:extLst>
                </c:dLbls>
                <c:cat>
                  <c:strRef>
                    <c:extLst>
                      <c:ext uri="{02D57815-91ED-43cb-92C2-25804820EDAC}">
                        <c15:formulaRef>
                          <c15:sqref>Arkusz1!$B$3:$B$12</c15:sqref>
                        </c15:formulaRef>
                      </c:ext>
                    </c:extLst>
                    <c:strCache>
                      <c:ptCount val="10"/>
                      <c:pt idx="0">
                        <c:v>drogi</c:v>
                      </c:pt>
                      <c:pt idx="1">
                        <c:v>rola</c:v>
                      </c:pt>
                      <c:pt idx="2">
                        <c:v>inne</c:v>
                      </c:pt>
                      <c:pt idx="3">
                        <c:v>las</c:v>
                      </c:pt>
                      <c:pt idx="4">
                        <c:v>nieużytki</c:v>
                      </c:pt>
                      <c:pt idx="5">
                        <c:v>mieszkaniowe</c:v>
                      </c:pt>
                      <c:pt idx="6">
                        <c:v>rekreacyjne</c:v>
                      </c:pt>
                      <c:pt idx="7">
                        <c:v>przemysłowe</c:v>
                      </c:pt>
                      <c:pt idx="8">
                        <c:v>pod wodami</c:v>
                      </c:pt>
                      <c:pt idx="9">
                        <c:v>zieleń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Arkusz1!$C$3:$C$12</c15:sqref>
                        </c15:formulaRef>
                      </c:ext>
                    </c:extLst>
                    <c:numCache>
                      <c:formatCode>0.00</c:formatCode>
                      <c:ptCount val="10"/>
                      <c:pt idx="0">
                        <c:v>305.12259999999998</c:v>
                      </c:pt>
                      <c:pt idx="1">
                        <c:v>128.60810000000001</c:v>
                      </c:pt>
                      <c:pt idx="2">
                        <c:v>24.363099999999999</c:v>
                      </c:pt>
                      <c:pt idx="3">
                        <c:v>18.597999999999999</c:v>
                      </c:pt>
                      <c:pt idx="4">
                        <c:v>0.55000000000000004</c:v>
                      </c:pt>
                      <c:pt idx="5">
                        <c:v>69.863399999999999</c:v>
                      </c:pt>
                      <c:pt idx="6">
                        <c:v>3.8871000000000002</c:v>
                      </c:pt>
                      <c:pt idx="8">
                        <c:v>2.0339</c:v>
                      </c:pt>
                      <c:pt idx="9">
                        <c:v>0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29-2717-4885-9670-F8E1DF84929B}"/>
                  </c:ext>
                </c:extLst>
              </c15:ser>
            </c15:filteredPieSeries>
            <c15:filteredPieSeries>
              <c15:ser>
                <c:idx val="1"/>
                <c:order val="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Arkusz1!$D$2</c15:sqref>
                        </c15:formulaRef>
                      </c:ext>
                    </c:extLst>
                    <c:strCache>
                      <c:ptCount val="1"/>
                      <c:pt idx="0">
                        <c:v>31.12.2019</c:v>
                      </c:pt>
                    </c:strCache>
                  </c:strRef>
                </c:tx>
                <c:dPt>
                  <c:idx val="0"/>
                  <c:bubble3D val="0"/>
                  <c:spPr>
                    <a:solidFill>
                      <a:schemeClr val="accent1"/>
                    </a:solidFill>
                    <a:ln>
                      <a:noFill/>
                    </a:ln>
                    <a:effectLst>
                      <a:outerShdw blurRad="254000" sx="102000" sy="102000" algn="ctr" rotWithShape="0">
                        <a:prstClr val="black">
                          <a:alpha val="20000"/>
                        </a:prstClr>
                      </a:outerShdw>
                    </a:effectLst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2B-2717-4885-9670-F8E1DF84929B}"/>
                    </c:ext>
                  </c:extLst>
                </c:dPt>
                <c:dPt>
                  <c:idx val="1"/>
                  <c:bubble3D val="0"/>
                  <c:spPr>
                    <a:solidFill>
                      <a:schemeClr val="accent2"/>
                    </a:solidFill>
                    <a:ln>
                      <a:noFill/>
                    </a:ln>
                    <a:effectLst>
                      <a:outerShdw blurRad="254000" sx="102000" sy="102000" algn="ctr" rotWithShape="0">
                        <a:prstClr val="black">
                          <a:alpha val="20000"/>
                        </a:prstClr>
                      </a:outerShdw>
                    </a:effectLst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2D-2717-4885-9670-F8E1DF84929B}"/>
                    </c:ext>
                  </c:extLst>
                </c:dPt>
                <c:dPt>
                  <c:idx val="2"/>
                  <c:bubble3D val="0"/>
                  <c:spPr>
                    <a:solidFill>
                      <a:schemeClr val="accent3"/>
                    </a:solidFill>
                    <a:ln>
                      <a:noFill/>
                    </a:ln>
                    <a:effectLst>
                      <a:outerShdw blurRad="254000" sx="102000" sy="102000" algn="ctr" rotWithShape="0">
                        <a:prstClr val="black">
                          <a:alpha val="20000"/>
                        </a:prstClr>
                      </a:outerShdw>
                    </a:effectLst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2F-2717-4885-9670-F8E1DF84929B}"/>
                    </c:ext>
                  </c:extLst>
                </c:dPt>
                <c:dPt>
                  <c:idx val="3"/>
                  <c:bubble3D val="0"/>
                  <c:spPr>
                    <a:solidFill>
                      <a:schemeClr val="accent4"/>
                    </a:solidFill>
                    <a:ln>
                      <a:noFill/>
                    </a:ln>
                    <a:effectLst>
                      <a:outerShdw blurRad="254000" sx="102000" sy="102000" algn="ctr" rotWithShape="0">
                        <a:prstClr val="black">
                          <a:alpha val="20000"/>
                        </a:prstClr>
                      </a:outerShdw>
                    </a:effectLst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31-2717-4885-9670-F8E1DF84929B}"/>
                    </c:ext>
                  </c:extLst>
                </c:dPt>
                <c:dPt>
                  <c:idx val="4"/>
                  <c:bubble3D val="0"/>
                  <c:spPr>
                    <a:solidFill>
                      <a:schemeClr val="accent5"/>
                    </a:solidFill>
                    <a:ln>
                      <a:noFill/>
                    </a:ln>
                    <a:effectLst>
                      <a:outerShdw blurRad="254000" sx="102000" sy="102000" algn="ctr" rotWithShape="0">
                        <a:prstClr val="black">
                          <a:alpha val="20000"/>
                        </a:prstClr>
                      </a:outerShdw>
                    </a:effectLst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33-2717-4885-9670-F8E1DF84929B}"/>
                    </c:ext>
                  </c:extLst>
                </c:dPt>
                <c:dPt>
                  <c:idx val="5"/>
                  <c:bubble3D val="0"/>
                  <c:spPr>
                    <a:solidFill>
                      <a:schemeClr val="accent6"/>
                    </a:solidFill>
                    <a:ln>
                      <a:noFill/>
                    </a:ln>
                    <a:effectLst>
                      <a:outerShdw blurRad="254000" sx="102000" sy="102000" algn="ctr" rotWithShape="0">
                        <a:prstClr val="black">
                          <a:alpha val="20000"/>
                        </a:prstClr>
                      </a:outerShdw>
                    </a:effectLst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35-2717-4885-9670-F8E1DF84929B}"/>
                    </c:ext>
                  </c:extLst>
                </c:dPt>
                <c:dPt>
                  <c:idx val="6"/>
                  <c:bubble3D val="0"/>
                  <c:spPr>
                    <a:solidFill>
                      <a:schemeClr val="accent1">
                        <a:lumMod val="60000"/>
                      </a:schemeClr>
                    </a:solidFill>
                    <a:ln>
                      <a:noFill/>
                    </a:ln>
                    <a:effectLst>
                      <a:outerShdw blurRad="254000" sx="102000" sy="102000" algn="ctr" rotWithShape="0">
                        <a:prstClr val="black">
                          <a:alpha val="20000"/>
                        </a:prstClr>
                      </a:outerShdw>
                    </a:effectLst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37-2717-4885-9670-F8E1DF84929B}"/>
                    </c:ext>
                  </c:extLst>
                </c:dPt>
                <c:dPt>
                  <c:idx val="7"/>
                  <c:bubble3D val="0"/>
                  <c:spPr>
                    <a:solidFill>
                      <a:schemeClr val="accent2">
                        <a:lumMod val="60000"/>
                      </a:schemeClr>
                    </a:solidFill>
                    <a:ln>
                      <a:noFill/>
                    </a:ln>
                    <a:effectLst>
                      <a:outerShdw blurRad="254000" sx="102000" sy="102000" algn="ctr" rotWithShape="0">
                        <a:prstClr val="black">
                          <a:alpha val="20000"/>
                        </a:prstClr>
                      </a:outerShdw>
                    </a:effectLst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39-2717-4885-9670-F8E1DF84929B}"/>
                    </c:ext>
                  </c:extLst>
                </c:dPt>
                <c:dPt>
                  <c:idx val="8"/>
                  <c:bubble3D val="0"/>
                  <c:spPr>
                    <a:solidFill>
                      <a:schemeClr val="accent3">
                        <a:lumMod val="60000"/>
                      </a:schemeClr>
                    </a:solidFill>
                    <a:ln>
                      <a:noFill/>
                    </a:ln>
                    <a:effectLst>
                      <a:outerShdw blurRad="254000" sx="102000" sy="102000" algn="ctr" rotWithShape="0">
                        <a:prstClr val="black">
                          <a:alpha val="20000"/>
                        </a:prstClr>
                      </a:outerShdw>
                    </a:effectLst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3B-2717-4885-9670-F8E1DF84929B}"/>
                    </c:ext>
                  </c:extLst>
                </c:dPt>
                <c:dPt>
                  <c:idx val="9"/>
                  <c:bubble3D val="0"/>
                  <c:spPr>
                    <a:solidFill>
                      <a:schemeClr val="accent4">
                        <a:lumMod val="60000"/>
                      </a:schemeClr>
                    </a:solidFill>
                    <a:ln>
                      <a:noFill/>
                    </a:ln>
                    <a:effectLst>
                      <a:outerShdw blurRad="254000" sx="102000" sy="102000" algn="ctr" rotWithShape="0">
                        <a:prstClr val="black">
                          <a:alpha val="20000"/>
                        </a:prstClr>
                      </a:outerShdw>
                    </a:effectLst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3D-2717-4885-9670-F8E1DF84929B}"/>
                    </c:ext>
                  </c:extLst>
                </c:dPt>
                <c:dLbls>
                  <c:spPr>
                    <a:pattFill prst="pct75">
                      <a:fgClr>
                        <a:schemeClr val="dk1">
                          <a:lumMod val="75000"/>
                          <a:lumOff val="25000"/>
                        </a:schemeClr>
                      </a:fgClr>
                      <a:bgClr>
                        <a:schemeClr val="dk1">
                          <a:lumMod val="65000"/>
                          <a:lumOff val="35000"/>
                        </a:schemeClr>
                      </a:bgClr>
                    </a:pattFill>
                    <a:ln>
                      <a:noFill/>
                    </a:ln>
                    <a:effectLst>
                      <a:outerShdw blurRad="50800" dist="38100" dir="2700000" algn="tl" rotWithShape="0">
                        <a:prstClr val="black">
                          <a:alpha val="40000"/>
                        </a:prstClr>
                      </a:outerShdw>
                    </a:effectLst>
                  </c:spPr>
                  <c:txPr>
                    <a:bodyPr rot="0" spcFirstLastPara="1" vertOverflow="clip" horzOverflow="clip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1000" b="1" i="0" u="none" strike="noStrike" kern="1200" baseline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pl-PL"/>
                    </a:p>
                  </c:txPr>
                  <c:dLblPos val="ctr"/>
                  <c:showLegendKey val="0"/>
                  <c:showVal val="0"/>
                  <c:showCatName val="1"/>
                  <c:showSerName val="0"/>
                  <c:showPercent val="1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pPr xmlns:c15="http://schemas.microsoft.com/office/drawing/2012/chart">
                        <a:prstGeom prst="wedgeRectCallout">
                          <a:avLst/>
                        </a:prstGeom>
                        <a:pattFill prst="pct75">
                          <a:fgClr>
                            <a:schemeClr val="dk1">
                              <a:lumMod val="75000"/>
                              <a:lumOff val="25000"/>
                            </a:schemeClr>
                          </a:fgClr>
                          <a:bgClr>
                            <a:schemeClr val="dk1">
                              <a:lumMod val="65000"/>
                              <a:lumOff val="35000"/>
                            </a:schemeClr>
                          </a:bgClr>
                        </a:pattFill>
                        <a:ln>
                          <a:noFill/>
                        </a:ln>
                      </c15:spPr>
                    </c:ext>
                  </c:extLst>
                </c:dLbls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Arkusz1!$B$3:$B$12</c15:sqref>
                        </c15:formulaRef>
                      </c:ext>
                    </c:extLst>
                    <c:strCache>
                      <c:ptCount val="10"/>
                      <c:pt idx="0">
                        <c:v>drogi</c:v>
                      </c:pt>
                      <c:pt idx="1">
                        <c:v>rola</c:v>
                      </c:pt>
                      <c:pt idx="2">
                        <c:v>inne</c:v>
                      </c:pt>
                      <c:pt idx="3">
                        <c:v>las</c:v>
                      </c:pt>
                      <c:pt idx="4">
                        <c:v>nieużytki</c:v>
                      </c:pt>
                      <c:pt idx="5">
                        <c:v>mieszkaniowe</c:v>
                      </c:pt>
                      <c:pt idx="6">
                        <c:v>rekreacyjne</c:v>
                      </c:pt>
                      <c:pt idx="7">
                        <c:v>przemysłowe</c:v>
                      </c:pt>
                      <c:pt idx="8">
                        <c:v>pod wodami</c:v>
                      </c:pt>
                      <c:pt idx="9">
                        <c:v>zieleń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Arkusz1!$D$3:$D$12</c15:sqref>
                        </c15:formulaRef>
                      </c:ext>
                    </c:extLst>
                    <c:numCache>
                      <c:formatCode>0.00</c:formatCode>
                      <c:ptCount val="10"/>
                      <c:pt idx="0">
                        <c:v>305.43790000000001</c:v>
                      </c:pt>
                      <c:pt idx="1">
                        <c:v>128.292</c:v>
                      </c:pt>
                      <c:pt idx="2">
                        <c:v>24.8338</c:v>
                      </c:pt>
                      <c:pt idx="3">
                        <c:v>23.417999999999999</c:v>
                      </c:pt>
                      <c:pt idx="4">
                        <c:v>0.55000000000000004</c:v>
                      </c:pt>
                      <c:pt idx="5">
                        <c:v>70.228200000000001</c:v>
                      </c:pt>
                      <c:pt idx="6">
                        <c:v>4.4611000000000001</c:v>
                      </c:pt>
                      <c:pt idx="8">
                        <c:v>2.0339</c:v>
                      </c:pt>
                      <c:pt idx="9">
                        <c:v>0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3E-2717-4885-9670-F8E1DF84929B}"/>
                  </c:ext>
                </c:extLst>
              </c15:ser>
            </c15:filteredPieSeries>
            <c15:filteredPieSeries>
              <c15:ser>
                <c:idx val="2"/>
                <c:order val="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Arkusz1!$E$2</c15:sqref>
                        </c15:formulaRef>
                      </c:ext>
                    </c:extLst>
                    <c:strCache>
                      <c:ptCount val="1"/>
                      <c:pt idx="0">
                        <c:v>31.12.2020</c:v>
                      </c:pt>
                    </c:strCache>
                  </c:strRef>
                </c:tx>
                <c:dPt>
                  <c:idx val="0"/>
                  <c:bubble3D val="0"/>
                  <c:spPr>
                    <a:solidFill>
                      <a:schemeClr val="accent1"/>
                    </a:solidFill>
                    <a:ln>
                      <a:noFill/>
                    </a:ln>
                    <a:effectLst>
                      <a:outerShdw blurRad="254000" sx="102000" sy="102000" algn="ctr" rotWithShape="0">
                        <a:prstClr val="black">
                          <a:alpha val="20000"/>
                        </a:prstClr>
                      </a:outerShdw>
                    </a:effectLst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40-2717-4885-9670-F8E1DF84929B}"/>
                    </c:ext>
                  </c:extLst>
                </c:dPt>
                <c:dPt>
                  <c:idx val="1"/>
                  <c:bubble3D val="0"/>
                  <c:spPr>
                    <a:solidFill>
                      <a:schemeClr val="accent2"/>
                    </a:solidFill>
                    <a:ln>
                      <a:noFill/>
                    </a:ln>
                    <a:effectLst>
                      <a:outerShdw blurRad="254000" sx="102000" sy="102000" algn="ctr" rotWithShape="0">
                        <a:prstClr val="black">
                          <a:alpha val="20000"/>
                        </a:prstClr>
                      </a:outerShdw>
                    </a:effectLst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42-2717-4885-9670-F8E1DF84929B}"/>
                    </c:ext>
                  </c:extLst>
                </c:dPt>
                <c:dPt>
                  <c:idx val="2"/>
                  <c:bubble3D val="0"/>
                  <c:spPr>
                    <a:solidFill>
                      <a:schemeClr val="accent3"/>
                    </a:solidFill>
                    <a:ln>
                      <a:noFill/>
                    </a:ln>
                    <a:effectLst>
                      <a:outerShdw blurRad="254000" sx="102000" sy="102000" algn="ctr" rotWithShape="0">
                        <a:prstClr val="black">
                          <a:alpha val="20000"/>
                        </a:prstClr>
                      </a:outerShdw>
                    </a:effectLst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44-2717-4885-9670-F8E1DF84929B}"/>
                    </c:ext>
                  </c:extLst>
                </c:dPt>
                <c:dPt>
                  <c:idx val="3"/>
                  <c:bubble3D val="0"/>
                  <c:spPr>
                    <a:solidFill>
                      <a:schemeClr val="accent4"/>
                    </a:solidFill>
                    <a:ln>
                      <a:noFill/>
                    </a:ln>
                    <a:effectLst>
                      <a:outerShdw blurRad="254000" sx="102000" sy="102000" algn="ctr" rotWithShape="0">
                        <a:prstClr val="black">
                          <a:alpha val="20000"/>
                        </a:prstClr>
                      </a:outerShdw>
                    </a:effectLst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46-2717-4885-9670-F8E1DF84929B}"/>
                    </c:ext>
                  </c:extLst>
                </c:dPt>
                <c:dPt>
                  <c:idx val="4"/>
                  <c:bubble3D val="0"/>
                  <c:spPr>
                    <a:solidFill>
                      <a:schemeClr val="accent5"/>
                    </a:solidFill>
                    <a:ln>
                      <a:noFill/>
                    </a:ln>
                    <a:effectLst>
                      <a:outerShdw blurRad="254000" sx="102000" sy="102000" algn="ctr" rotWithShape="0">
                        <a:prstClr val="black">
                          <a:alpha val="20000"/>
                        </a:prstClr>
                      </a:outerShdw>
                    </a:effectLst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48-2717-4885-9670-F8E1DF84929B}"/>
                    </c:ext>
                  </c:extLst>
                </c:dPt>
                <c:dPt>
                  <c:idx val="5"/>
                  <c:bubble3D val="0"/>
                  <c:spPr>
                    <a:solidFill>
                      <a:schemeClr val="accent6"/>
                    </a:solidFill>
                    <a:ln>
                      <a:noFill/>
                    </a:ln>
                    <a:effectLst>
                      <a:outerShdw blurRad="254000" sx="102000" sy="102000" algn="ctr" rotWithShape="0">
                        <a:prstClr val="black">
                          <a:alpha val="20000"/>
                        </a:prstClr>
                      </a:outerShdw>
                    </a:effectLst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4A-2717-4885-9670-F8E1DF84929B}"/>
                    </c:ext>
                  </c:extLst>
                </c:dPt>
                <c:dPt>
                  <c:idx val="6"/>
                  <c:bubble3D val="0"/>
                  <c:spPr>
                    <a:solidFill>
                      <a:schemeClr val="accent1">
                        <a:lumMod val="60000"/>
                      </a:schemeClr>
                    </a:solidFill>
                    <a:ln>
                      <a:noFill/>
                    </a:ln>
                    <a:effectLst>
                      <a:outerShdw blurRad="254000" sx="102000" sy="102000" algn="ctr" rotWithShape="0">
                        <a:prstClr val="black">
                          <a:alpha val="20000"/>
                        </a:prstClr>
                      </a:outerShdw>
                    </a:effectLst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4C-2717-4885-9670-F8E1DF84929B}"/>
                    </c:ext>
                  </c:extLst>
                </c:dPt>
                <c:dPt>
                  <c:idx val="7"/>
                  <c:bubble3D val="0"/>
                  <c:spPr>
                    <a:solidFill>
                      <a:schemeClr val="accent2">
                        <a:lumMod val="60000"/>
                      </a:schemeClr>
                    </a:solidFill>
                    <a:ln>
                      <a:noFill/>
                    </a:ln>
                    <a:effectLst>
                      <a:outerShdw blurRad="254000" sx="102000" sy="102000" algn="ctr" rotWithShape="0">
                        <a:prstClr val="black">
                          <a:alpha val="20000"/>
                        </a:prstClr>
                      </a:outerShdw>
                    </a:effectLst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4E-2717-4885-9670-F8E1DF84929B}"/>
                    </c:ext>
                  </c:extLst>
                </c:dPt>
                <c:dPt>
                  <c:idx val="8"/>
                  <c:bubble3D val="0"/>
                  <c:spPr>
                    <a:solidFill>
                      <a:schemeClr val="accent3">
                        <a:lumMod val="60000"/>
                      </a:schemeClr>
                    </a:solidFill>
                    <a:ln>
                      <a:noFill/>
                    </a:ln>
                    <a:effectLst>
                      <a:outerShdw blurRad="254000" sx="102000" sy="102000" algn="ctr" rotWithShape="0">
                        <a:prstClr val="black">
                          <a:alpha val="20000"/>
                        </a:prstClr>
                      </a:outerShdw>
                    </a:effectLst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50-2717-4885-9670-F8E1DF84929B}"/>
                    </c:ext>
                  </c:extLst>
                </c:dPt>
                <c:dPt>
                  <c:idx val="9"/>
                  <c:bubble3D val="0"/>
                  <c:spPr>
                    <a:solidFill>
                      <a:schemeClr val="accent4">
                        <a:lumMod val="60000"/>
                      </a:schemeClr>
                    </a:solidFill>
                    <a:ln>
                      <a:noFill/>
                    </a:ln>
                    <a:effectLst>
                      <a:outerShdw blurRad="254000" sx="102000" sy="102000" algn="ctr" rotWithShape="0">
                        <a:prstClr val="black">
                          <a:alpha val="20000"/>
                        </a:prstClr>
                      </a:outerShdw>
                    </a:effectLst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52-2717-4885-9670-F8E1DF84929B}"/>
                    </c:ext>
                  </c:extLst>
                </c:dPt>
                <c:dLbls>
                  <c:spPr>
                    <a:pattFill prst="pct75">
                      <a:fgClr>
                        <a:schemeClr val="dk1">
                          <a:lumMod val="75000"/>
                          <a:lumOff val="25000"/>
                        </a:schemeClr>
                      </a:fgClr>
                      <a:bgClr>
                        <a:schemeClr val="dk1">
                          <a:lumMod val="65000"/>
                          <a:lumOff val="35000"/>
                        </a:schemeClr>
                      </a:bgClr>
                    </a:pattFill>
                    <a:ln>
                      <a:noFill/>
                    </a:ln>
                    <a:effectLst>
                      <a:outerShdw blurRad="50800" dist="38100" dir="2700000" algn="tl" rotWithShape="0">
                        <a:prstClr val="black">
                          <a:alpha val="40000"/>
                        </a:prstClr>
                      </a:outerShdw>
                    </a:effectLst>
                  </c:spPr>
                  <c:txPr>
                    <a:bodyPr rot="0" spcFirstLastPara="1" vertOverflow="clip" horzOverflow="clip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1000" b="1" i="0" u="none" strike="noStrike" kern="1200" baseline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pl-PL"/>
                    </a:p>
                  </c:txPr>
                  <c:dLblPos val="ctr"/>
                  <c:showLegendKey val="0"/>
                  <c:showVal val="0"/>
                  <c:showCatName val="1"/>
                  <c:showSerName val="0"/>
                  <c:showPercent val="1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pPr xmlns:c15="http://schemas.microsoft.com/office/drawing/2012/chart">
                        <a:prstGeom prst="wedgeRectCallout">
                          <a:avLst/>
                        </a:prstGeom>
                        <a:pattFill prst="pct75">
                          <a:fgClr>
                            <a:schemeClr val="dk1">
                              <a:lumMod val="75000"/>
                              <a:lumOff val="25000"/>
                            </a:schemeClr>
                          </a:fgClr>
                          <a:bgClr>
                            <a:schemeClr val="dk1">
                              <a:lumMod val="65000"/>
                              <a:lumOff val="35000"/>
                            </a:schemeClr>
                          </a:bgClr>
                        </a:pattFill>
                        <a:ln>
                          <a:noFill/>
                        </a:ln>
                      </c15:spPr>
                    </c:ext>
                  </c:extLst>
                </c:dLbls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Arkusz1!$B$3:$B$12</c15:sqref>
                        </c15:formulaRef>
                      </c:ext>
                    </c:extLst>
                    <c:strCache>
                      <c:ptCount val="10"/>
                      <c:pt idx="0">
                        <c:v>drogi</c:v>
                      </c:pt>
                      <c:pt idx="1">
                        <c:v>rola</c:v>
                      </c:pt>
                      <c:pt idx="2">
                        <c:v>inne</c:v>
                      </c:pt>
                      <c:pt idx="3">
                        <c:v>las</c:v>
                      </c:pt>
                      <c:pt idx="4">
                        <c:v>nieużytki</c:v>
                      </c:pt>
                      <c:pt idx="5">
                        <c:v>mieszkaniowe</c:v>
                      </c:pt>
                      <c:pt idx="6">
                        <c:v>rekreacyjne</c:v>
                      </c:pt>
                      <c:pt idx="7">
                        <c:v>przemysłowe</c:v>
                      </c:pt>
                      <c:pt idx="8">
                        <c:v>pod wodami</c:v>
                      </c:pt>
                      <c:pt idx="9">
                        <c:v>zieleń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Arkusz1!$E$3:$E$12</c15:sqref>
                        </c15:formulaRef>
                      </c:ext>
                    </c:extLst>
                    <c:numCache>
                      <c:formatCode>0.00</c:formatCode>
                      <c:ptCount val="10"/>
                      <c:pt idx="0">
                        <c:v>309.52999999999997</c:v>
                      </c:pt>
                      <c:pt idx="1">
                        <c:v>128.25</c:v>
                      </c:pt>
                      <c:pt idx="2">
                        <c:v>27.01</c:v>
                      </c:pt>
                      <c:pt idx="3">
                        <c:v>23.42</c:v>
                      </c:pt>
                      <c:pt idx="4">
                        <c:v>0.95</c:v>
                      </c:pt>
                      <c:pt idx="5">
                        <c:v>102.34</c:v>
                      </c:pt>
                      <c:pt idx="6">
                        <c:v>8.36</c:v>
                      </c:pt>
                      <c:pt idx="7">
                        <c:v>1</c:v>
                      </c:pt>
                      <c:pt idx="8">
                        <c:v>2.02</c:v>
                      </c:pt>
                      <c:pt idx="9">
                        <c:v>37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53-2717-4885-9670-F8E1DF84929B}"/>
                  </c:ext>
                </c:extLst>
              </c15:ser>
            </c15:filteredPieSeries>
            <c15:filteredPieSeries>
              <c15:ser>
                <c:idx val="3"/>
                <c:order val="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Arkusz1!$F$2</c15:sqref>
                        </c15:formulaRef>
                      </c:ext>
                    </c:extLst>
                    <c:strCache>
                      <c:ptCount val="1"/>
                      <c:pt idx="0">
                        <c:v>31.12.2021</c:v>
                      </c:pt>
                    </c:strCache>
                  </c:strRef>
                </c:tx>
                <c:dPt>
                  <c:idx val="0"/>
                  <c:bubble3D val="0"/>
                  <c:spPr>
                    <a:solidFill>
                      <a:schemeClr val="accent1"/>
                    </a:solidFill>
                    <a:ln>
                      <a:noFill/>
                    </a:ln>
                    <a:effectLst>
                      <a:outerShdw blurRad="254000" sx="102000" sy="102000" algn="ctr" rotWithShape="0">
                        <a:prstClr val="black">
                          <a:alpha val="20000"/>
                        </a:prstClr>
                      </a:outerShdw>
                    </a:effectLst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55-2717-4885-9670-F8E1DF84929B}"/>
                    </c:ext>
                  </c:extLst>
                </c:dPt>
                <c:dPt>
                  <c:idx val="1"/>
                  <c:bubble3D val="0"/>
                  <c:spPr>
                    <a:solidFill>
                      <a:schemeClr val="accent2"/>
                    </a:solidFill>
                    <a:ln>
                      <a:noFill/>
                    </a:ln>
                    <a:effectLst>
                      <a:outerShdw blurRad="254000" sx="102000" sy="102000" algn="ctr" rotWithShape="0">
                        <a:prstClr val="black">
                          <a:alpha val="20000"/>
                        </a:prstClr>
                      </a:outerShdw>
                    </a:effectLst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57-2717-4885-9670-F8E1DF84929B}"/>
                    </c:ext>
                  </c:extLst>
                </c:dPt>
                <c:dPt>
                  <c:idx val="2"/>
                  <c:bubble3D val="0"/>
                  <c:spPr>
                    <a:solidFill>
                      <a:schemeClr val="accent3"/>
                    </a:solidFill>
                    <a:ln>
                      <a:noFill/>
                    </a:ln>
                    <a:effectLst>
                      <a:outerShdw blurRad="254000" sx="102000" sy="102000" algn="ctr" rotWithShape="0">
                        <a:prstClr val="black">
                          <a:alpha val="20000"/>
                        </a:prstClr>
                      </a:outerShdw>
                    </a:effectLst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59-2717-4885-9670-F8E1DF84929B}"/>
                    </c:ext>
                  </c:extLst>
                </c:dPt>
                <c:dPt>
                  <c:idx val="3"/>
                  <c:bubble3D val="0"/>
                  <c:spPr>
                    <a:solidFill>
                      <a:schemeClr val="accent4"/>
                    </a:solidFill>
                    <a:ln>
                      <a:noFill/>
                    </a:ln>
                    <a:effectLst>
                      <a:outerShdw blurRad="254000" sx="102000" sy="102000" algn="ctr" rotWithShape="0">
                        <a:prstClr val="black">
                          <a:alpha val="20000"/>
                        </a:prstClr>
                      </a:outerShdw>
                    </a:effectLst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5B-2717-4885-9670-F8E1DF84929B}"/>
                    </c:ext>
                  </c:extLst>
                </c:dPt>
                <c:dPt>
                  <c:idx val="4"/>
                  <c:bubble3D val="0"/>
                  <c:spPr>
                    <a:solidFill>
                      <a:schemeClr val="accent5"/>
                    </a:solidFill>
                    <a:ln>
                      <a:noFill/>
                    </a:ln>
                    <a:effectLst>
                      <a:outerShdw blurRad="254000" sx="102000" sy="102000" algn="ctr" rotWithShape="0">
                        <a:prstClr val="black">
                          <a:alpha val="20000"/>
                        </a:prstClr>
                      </a:outerShdw>
                    </a:effectLst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5D-2717-4885-9670-F8E1DF84929B}"/>
                    </c:ext>
                  </c:extLst>
                </c:dPt>
                <c:dPt>
                  <c:idx val="5"/>
                  <c:bubble3D val="0"/>
                  <c:spPr>
                    <a:solidFill>
                      <a:schemeClr val="accent6"/>
                    </a:solidFill>
                    <a:ln>
                      <a:noFill/>
                    </a:ln>
                    <a:effectLst>
                      <a:outerShdw blurRad="254000" sx="102000" sy="102000" algn="ctr" rotWithShape="0">
                        <a:prstClr val="black">
                          <a:alpha val="20000"/>
                        </a:prstClr>
                      </a:outerShdw>
                    </a:effectLst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5F-2717-4885-9670-F8E1DF84929B}"/>
                    </c:ext>
                  </c:extLst>
                </c:dPt>
                <c:dPt>
                  <c:idx val="6"/>
                  <c:bubble3D val="0"/>
                  <c:spPr>
                    <a:solidFill>
                      <a:schemeClr val="accent1">
                        <a:lumMod val="60000"/>
                      </a:schemeClr>
                    </a:solidFill>
                    <a:ln>
                      <a:noFill/>
                    </a:ln>
                    <a:effectLst>
                      <a:outerShdw blurRad="254000" sx="102000" sy="102000" algn="ctr" rotWithShape="0">
                        <a:prstClr val="black">
                          <a:alpha val="20000"/>
                        </a:prstClr>
                      </a:outerShdw>
                    </a:effectLst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61-2717-4885-9670-F8E1DF84929B}"/>
                    </c:ext>
                  </c:extLst>
                </c:dPt>
                <c:dPt>
                  <c:idx val="7"/>
                  <c:bubble3D val="0"/>
                  <c:spPr>
                    <a:solidFill>
                      <a:schemeClr val="accent2">
                        <a:lumMod val="60000"/>
                      </a:schemeClr>
                    </a:solidFill>
                    <a:ln>
                      <a:noFill/>
                    </a:ln>
                    <a:effectLst>
                      <a:outerShdw blurRad="254000" sx="102000" sy="102000" algn="ctr" rotWithShape="0">
                        <a:prstClr val="black">
                          <a:alpha val="20000"/>
                        </a:prstClr>
                      </a:outerShdw>
                    </a:effectLst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63-2717-4885-9670-F8E1DF84929B}"/>
                    </c:ext>
                  </c:extLst>
                </c:dPt>
                <c:dPt>
                  <c:idx val="8"/>
                  <c:bubble3D val="0"/>
                  <c:spPr>
                    <a:solidFill>
                      <a:schemeClr val="accent3">
                        <a:lumMod val="60000"/>
                      </a:schemeClr>
                    </a:solidFill>
                    <a:ln>
                      <a:noFill/>
                    </a:ln>
                    <a:effectLst>
                      <a:outerShdw blurRad="254000" sx="102000" sy="102000" algn="ctr" rotWithShape="0">
                        <a:prstClr val="black">
                          <a:alpha val="20000"/>
                        </a:prstClr>
                      </a:outerShdw>
                    </a:effectLst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65-2717-4885-9670-F8E1DF84929B}"/>
                    </c:ext>
                  </c:extLst>
                </c:dPt>
                <c:dPt>
                  <c:idx val="9"/>
                  <c:bubble3D val="0"/>
                  <c:spPr>
                    <a:solidFill>
                      <a:schemeClr val="accent4">
                        <a:lumMod val="60000"/>
                      </a:schemeClr>
                    </a:solidFill>
                    <a:ln>
                      <a:noFill/>
                    </a:ln>
                    <a:effectLst>
                      <a:outerShdw blurRad="254000" sx="102000" sy="102000" algn="ctr" rotWithShape="0">
                        <a:prstClr val="black">
                          <a:alpha val="20000"/>
                        </a:prstClr>
                      </a:outerShdw>
                    </a:effectLst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67-2717-4885-9670-F8E1DF84929B}"/>
                    </c:ext>
                  </c:extLst>
                </c:dPt>
                <c:dLbls>
                  <c:spPr>
                    <a:pattFill prst="pct75">
                      <a:fgClr>
                        <a:schemeClr val="dk1">
                          <a:lumMod val="75000"/>
                          <a:lumOff val="25000"/>
                        </a:schemeClr>
                      </a:fgClr>
                      <a:bgClr>
                        <a:schemeClr val="dk1">
                          <a:lumMod val="65000"/>
                          <a:lumOff val="35000"/>
                        </a:schemeClr>
                      </a:bgClr>
                    </a:pattFill>
                    <a:ln>
                      <a:noFill/>
                    </a:ln>
                    <a:effectLst>
                      <a:outerShdw blurRad="50800" dist="38100" dir="2700000" algn="tl" rotWithShape="0">
                        <a:prstClr val="black">
                          <a:alpha val="40000"/>
                        </a:prstClr>
                      </a:outerShdw>
                    </a:effectLst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1000" b="1" i="0" u="none" strike="noStrike" kern="1200" baseline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pl-PL"/>
                    </a:p>
                  </c:txPr>
                  <c:dLblPos val="ctr"/>
                  <c:showLegendKey val="0"/>
                  <c:showVal val="0"/>
                  <c:showCatName val="0"/>
                  <c:showSerName val="0"/>
                  <c:showPercent val="1"/>
                  <c:showBubbleSize val="0"/>
                  <c:showLeaderLines val="1"/>
                  <c:leaderLines>
                    <c:spPr>
                      <a:ln w="9525">
                        <a:solidFill>
                          <a:schemeClr val="dk1">
                            <a:lumMod val="50000"/>
                            <a:lumOff val="50000"/>
                          </a:schemeClr>
                        </a:solidFill>
                      </a:ln>
                      <a:effectLst/>
                    </c:spPr>
                  </c:leaderLines>
                  <c:extLst xmlns:c15="http://schemas.microsoft.com/office/drawing/2012/chart">
                    <c:ext xmlns:c15="http://schemas.microsoft.com/office/drawing/2012/chart" uri="{CE6537A1-D6FC-4f65-9D91-7224C49458BB}"/>
                  </c:extLst>
                </c:dLbls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Arkusz1!$B$3:$B$12</c15:sqref>
                        </c15:formulaRef>
                      </c:ext>
                    </c:extLst>
                    <c:strCache>
                      <c:ptCount val="10"/>
                      <c:pt idx="0">
                        <c:v>drogi</c:v>
                      </c:pt>
                      <c:pt idx="1">
                        <c:v>rola</c:v>
                      </c:pt>
                      <c:pt idx="2">
                        <c:v>inne</c:v>
                      </c:pt>
                      <c:pt idx="3">
                        <c:v>las</c:v>
                      </c:pt>
                      <c:pt idx="4">
                        <c:v>nieużytki</c:v>
                      </c:pt>
                      <c:pt idx="5">
                        <c:v>mieszkaniowe</c:v>
                      </c:pt>
                      <c:pt idx="6">
                        <c:v>rekreacyjne</c:v>
                      </c:pt>
                      <c:pt idx="7">
                        <c:v>przemysłowe</c:v>
                      </c:pt>
                      <c:pt idx="8">
                        <c:v>pod wodami</c:v>
                      </c:pt>
                      <c:pt idx="9">
                        <c:v>zieleń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Arkusz1!$F$3:$F$12</c15:sqref>
                        </c15:formulaRef>
                      </c:ext>
                    </c:extLst>
                    <c:numCache>
                      <c:formatCode>0.00</c:formatCode>
                      <c:ptCount val="10"/>
                      <c:pt idx="0">
                        <c:v>319.02</c:v>
                      </c:pt>
                      <c:pt idx="1">
                        <c:v>184.43</c:v>
                      </c:pt>
                      <c:pt idx="2">
                        <c:v>28.33</c:v>
                      </c:pt>
                      <c:pt idx="3">
                        <c:v>23.42</c:v>
                      </c:pt>
                      <c:pt idx="4">
                        <c:v>0.95</c:v>
                      </c:pt>
                      <c:pt idx="5">
                        <c:v>97.78</c:v>
                      </c:pt>
                      <c:pt idx="6">
                        <c:v>11.35</c:v>
                      </c:pt>
                      <c:pt idx="7">
                        <c:v>2.61</c:v>
                      </c:pt>
                      <c:pt idx="8">
                        <c:v>2.02</c:v>
                      </c:pt>
                      <c:pt idx="9">
                        <c:v>37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68-2717-4885-9670-F8E1DF84929B}"/>
                  </c:ext>
                </c:extLst>
              </c15:ser>
            </c15:filteredPieSeries>
            <c15:filteredPieSeries>
              <c15:ser>
                <c:idx val="4"/>
                <c:order val="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Arkusz1!$G$2</c15:sqref>
                        </c15:formulaRef>
                      </c:ext>
                    </c:extLst>
                    <c:strCache>
                      <c:ptCount val="1"/>
                      <c:pt idx="0">
                        <c:v>31.12.2022</c:v>
                      </c:pt>
                    </c:strCache>
                  </c:strRef>
                </c:tx>
                <c:dPt>
                  <c:idx val="0"/>
                  <c:bubble3D val="0"/>
                  <c:spPr>
                    <a:solidFill>
                      <a:schemeClr val="accent1"/>
                    </a:solidFill>
                    <a:ln>
                      <a:noFill/>
                    </a:ln>
                    <a:effectLst>
                      <a:outerShdw blurRad="254000" sx="102000" sy="102000" algn="ctr" rotWithShape="0">
                        <a:prstClr val="black">
                          <a:alpha val="20000"/>
                        </a:prstClr>
                      </a:outerShdw>
                    </a:effectLst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6A-2717-4885-9670-F8E1DF84929B}"/>
                    </c:ext>
                  </c:extLst>
                </c:dPt>
                <c:dPt>
                  <c:idx val="1"/>
                  <c:bubble3D val="0"/>
                  <c:spPr>
                    <a:solidFill>
                      <a:schemeClr val="accent2"/>
                    </a:solidFill>
                    <a:ln>
                      <a:noFill/>
                    </a:ln>
                    <a:effectLst>
                      <a:outerShdw blurRad="254000" sx="102000" sy="102000" algn="ctr" rotWithShape="0">
                        <a:prstClr val="black">
                          <a:alpha val="20000"/>
                        </a:prstClr>
                      </a:outerShdw>
                    </a:effectLst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6C-2717-4885-9670-F8E1DF84929B}"/>
                    </c:ext>
                  </c:extLst>
                </c:dPt>
                <c:dPt>
                  <c:idx val="2"/>
                  <c:bubble3D val="0"/>
                  <c:spPr>
                    <a:solidFill>
                      <a:schemeClr val="accent3"/>
                    </a:solidFill>
                    <a:ln>
                      <a:noFill/>
                    </a:ln>
                    <a:effectLst>
                      <a:outerShdw blurRad="254000" sx="102000" sy="102000" algn="ctr" rotWithShape="0">
                        <a:prstClr val="black">
                          <a:alpha val="20000"/>
                        </a:prstClr>
                      </a:outerShdw>
                    </a:effectLst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6E-2717-4885-9670-F8E1DF84929B}"/>
                    </c:ext>
                  </c:extLst>
                </c:dPt>
                <c:dPt>
                  <c:idx val="3"/>
                  <c:bubble3D val="0"/>
                  <c:spPr>
                    <a:solidFill>
                      <a:schemeClr val="accent4"/>
                    </a:solidFill>
                    <a:ln>
                      <a:noFill/>
                    </a:ln>
                    <a:effectLst>
                      <a:outerShdw blurRad="254000" sx="102000" sy="102000" algn="ctr" rotWithShape="0">
                        <a:prstClr val="black">
                          <a:alpha val="20000"/>
                        </a:prstClr>
                      </a:outerShdw>
                    </a:effectLst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70-2717-4885-9670-F8E1DF84929B}"/>
                    </c:ext>
                  </c:extLst>
                </c:dPt>
                <c:dPt>
                  <c:idx val="4"/>
                  <c:bubble3D val="0"/>
                  <c:spPr>
                    <a:solidFill>
                      <a:schemeClr val="accent5"/>
                    </a:solidFill>
                    <a:ln>
                      <a:noFill/>
                    </a:ln>
                    <a:effectLst>
                      <a:outerShdw blurRad="254000" sx="102000" sy="102000" algn="ctr" rotWithShape="0">
                        <a:prstClr val="black">
                          <a:alpha val="20000"/>
                        </a:prstClr>
                      </a:outerShdw>
                    </a:effectLst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72-2717-4885-9670-F8E1DF84929B}"/>
                    </c:ext>
                  </c:extLst>
                </c:dPt>
                <c:dPt>
                  <c:idx val="5"/>
                  <c:bubble3D val="0"/>
                  <c:spPr>
                    <a:solidFill>
                      <a:schemeClr val="accent6"/>
                    </a:solidFill>
                    <a:ln>
                      <a:noFill/>
                    </a:ln>
                    <a:effectLst>
                      <a:outerShdw blurRad="254000" sx="102000" sy="102000" algn="ctr" rotWithShape="0">
                        <a:prstClr val="black">
                          <a:alpha val="20000"/>
                        </a:prstClr>
                      </a:outerShdw>
                    </a:effectLst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74-2717-4885-9670-F8E1DF84929B}"/>
                    </c:ext>
                  </c:extLst>
                </c:dPt>
                <c:dPt>
                  <c:idx val="6"/>
                  <c:bubble3D val="0"/>
                  <c:spPr>
                    <a:solidFill>
                      <a:schemeClr val="accent1">
                        <a:lumMod val="60000"/>
                      </a:schemeClr>
                    </a:solidFill>
                    <a:ln>
                      <a:noFill/>
                    </a:ln>
                    <a:effectLst>
                      <a:outerShdw blurRad="254000" sx="102000" sy="102000" algn="ctr" rotWithShape="0">
                        <a:prstClr val="black">
                          <a:alpha val="20000"/>
                        </a:prstClr>
                      </a:outerShdw>
                    </a:effectLst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76-2717-4885-9670-F8E1DF84929B}"/>
                    </c:ext>
                  </c:extLst>
                </c:dPt>
                <c:dPt>
                  <c:idx val="7"/>
                  <c:bubble3D val="0"/>
                  <c:spPr>
                    <a:solidFill>
                      <a:schemeClr val="accent2">
                        <a:lumMod val="60000"/>
                      </a:schemeClr>
                    </a:solidFill>
                    <a:ln>
                      <a:noFill/>
                    </a:ln>
                    <a:effectLst>
                      <a:outerShdw blurRad="254000" sx="102000" sy="102000" algn="ctr" rotWithShape="0">
                        <a:prstClr val="black">
                          <a:alpha val="20000"/>
                        </a:prstClr>
                      </a:outerShdw>
                    </a:effectLst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78-2717-4885-9670-F8E1DF84929B}"/>
                    </c:ext>
                  </c:extLst>
                </c:dPt>
                <c:dPt>
                  <c:idx val="8"/>
                  <c:bubble3D val="0"/>
                  <c:spPr>
                    <a:solidFill>
                      <a:schemeClr val="accent3">
                        <a:lumMod val="60000"/>
                      </a:schemeClr>
                    </a:solidFill>
                    <a:ln>
                      <a:noFill/>
                    </a:ln>
                    <a:effectLst>
                      <a:outerShdw blurRad="254000" sx="102000" sy="102000" algn="ctr" rotWithShape="0">
                        <a:prstClr val="black">
                          <a:alpha val="20000"/>
                        </a:prstClr>
                      </a:outerShdw>
                    </a:effectLst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7A-2717-4885-9670-F8E1DF84929B}"/>
                    </c:ext>
                  </c:extLst>
                </c:dPt>
                <c:dPt>
                  <c:idx val="9"/>
                  <c:bubble3D val="0"/>
                  <c:spPr>
                    <a:solidFill>
                      <a:schemeClr val="accent4">
                        <a:lumMod val="60000"/>
                      </a:schemeClr>
                    </a:solidFill>
                    <a:ln>
                      <a:noFill/>
                    </a:ln>
                    <a:effectLst>
                      <a:outerShdw blurRad="254000" sx="102000" sy="102000" algn="ctr" rotWithShape="0">
                        <a:prstClr val="black">
                          <a:alpha val="20000"/>
                        </a:prstClr>
                      </a:outerShdw>
                    </a:effectLst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7C-2717-4885-9670-F8E1DF84929B}"/>
                    </c:ext>
                  </c:extLst>
                </c:dPt>
                <c:dLbls>
                  <c:spPr>
                    <a:pattFill prst="pct75">
                      <a:fgClr>
                        <a:schemeClr val="dk1">
                          <a:lumMod val="75000"/>
                          <a:lumOff val="25000"/>
                        </a:schemeClr>
                      </a:fgClr>
                      <a:bgClr>
                        <a:schemeClr val="dk1">
                          <a:lumMod val="65000"/>
                          <a:lumOff val="35000"/>
                        </a:schemeClr>
                      </a:bgClr>
                    </a:pattFill>
                    <a:ln>
                      <a:noFill/>
                    </a:ln>
                    <a:effectLst>
                      <a:outerShdw blurRad="50800" dist="38100" dir="2700000" algn="tl" rotWithShape="0">
                        <a:prstClr val="black">
                          <a:alpha val="40000"/>
                        </a:prstClr>
                      </a:outerShdw>
                    </a:effectLst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1000" b="1" i="0" u="none" strike="noStrike" kern="1200" baseline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pl-PL"/>
                    </a:p>
                  </c:txPr>
                  <c:dLblPos val="ctr"/>
                  <c:showLegendKey val="0"/>
                  <c:showVal val="0"/>
                  <c:showCatName val="0"/>
                  <c:showSerName val="0"/>
                  <c:showPercent val="1"/>
                  <c:showBubbleSize val="0"/>
                  <c:showLeaderLines val="1"/>
                  <c:leaderLines>
                    <c:spPr>
                      <a:ln w="9525">
                        <a:solidFill>
                          <a:schemeClr val="dk1">
                            <a:lumMod val="50000"/>
                            <a:lumOff val="50000"/>
                          </a:schemeClr>
                        </a:solidFill>
                      </a:ln>
                      <a:effectLst/>
                    </c:spPr>
                  </c:leaderLines>
                  <c:extLst xmlns:c15="http://schemas.microsoft.com/office/drawing/2012/chart">
                    <c:ext xmlns:c15="http://schemas.microsoft.com/office/drawing/2012/chart" uri="{CE6537A1-D6FC-4f65-9D91-7224C49458BB}"/>
                  </c:extLst>
                </c:dLbls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Arkusz1!$B$3:$B$12</c15:sqref>
                        </c15:formulaRef>
                      </c:ext>
                    </c:extLst>
                    <c:strCache>
                      <c:ptCount val="10"/>
                      <c:pt idx="0">
                        <c:v>drogi</c:v>
                      </c:pt>
                      <c:pt idx="1">
                        <c:v>rola</c:v>
                      </c:pt>
                      <c:pt idx="2">
                        <c:v>inne</c:v>
                      </c:pt>
                      <c:pt idx="3">
                        <c:v>las</c:v>
                      </c:pt>
                      <c:pt idx="4">
                        <c:v>nieużytki</c:v>
                      </c:pt>
                      <c:pt idx="5">
                        <c:v>mieszkaniowe</c:v>
                      </c:pt>
                      <c:pt idx="6">
                        <c:v>rekreacyjne</c:v>
                      </c:pt>
                      <c:pt idx="7">
                        <c:v>przemysłowe</c:v>
                      </c:pt>
                      <c:pt idx="8">
                        <c:v>pod wodami</c:v>
                      </c:pt>
                      <c:pt idx="9">
                        <c:v>zieleń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Arkusz1!$G$3:$G$12</c15:sqref>
                        </c15:formulaRef>
                      </c:ext>
                    </c:extLst>
                    <c:numCache>
                      <c:formatCode>0.00</c:formatCode>
                      <c:ptCount val="10"/>
                      <c:pt idx="0">
                        <c:v>324.02999999999997</c:v>
                      </c:pt>
                      <c:pt idx="1">
                        <c:v>188.99</c:v>
                      </c:pt>
                      <c:pt idx="2">
                        <c:v>28.18</c:v>
                      </c:pt>
                      <c:pt idx="3">
                        <c:v>23.6</c:v>
                      </c:pt>
                      <c:pt idx="4">
                        <c:v>0.55000000000000004</c:v>
                      </c:pt>
                      <c:pt idx="5">
                        <c:v>75.040000000000006</c:v>
                      </c:pt>
                      <c:pt idx="6">
                        <c:v>51</c:v>
                      </c:pt>
                      <c:pt idx="7">
                        <c:v>15</c:v>
                      </c:pt>
                      <c:pt idx="8">
                        <c:v>2.41</c:v>
                      </c:pt>
                      <c:pt idx="9">
                        <c:v>0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7D-2717-4885-9670-F8E1DF84929B}"/>
                  </c:ext>
                </c:extLst>
              </c15:ser>
            </c15:filteredPieSeries>
          </c:ext>
        </c:extLst>
      </c:pieChart>
    </c:plotArea>
    <c:legend>
      <c:legendPos val="r"/>
      <c:layout/>
      <c:txPr>
        <a:bodyPr rot="0" vert="horz"/>
        <a:lstStyle/>
        <a:p>
          <a:pPr>
            <a:defRPr/>
          </a:pPr>
          <a:endParaRPr lang="pl-PL"/>
        </a:p>
      </c:txPr>
    </c:legend>
    <c:plotVisOnly val="1"/>
    <c:dispBlanksAs val="zero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txPr>
    <a:bodyPr/>
    <a:lstStyle/>
    <a:p>
      <a:pPr>
        <a:defRPr sz="1800"/>
      </a:pPr>
      <a:endParaRPr lang="pl-PL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pl-PL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pl-PL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grunty komunalne </a:t>
            </a:r>
            <a:r>
              <a:rPr lang="pl-PL" sz="16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wg wartości </a:t>
            </a:r>
            <a:r>
              <a:rPr lang="pl-PL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31.12.2023 r.</a:t>
            </a:r>
            <a:endParaRPr lang="en-US" sz="1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c:rich>
      </c:tx>
      <c:layout/>
      <c:spPr>
        <a:noFill/>
        <a:ln>
          <a:noFill/>
        </a:ln>
        <a:effectLst/>
      </c:spPr>
    </c:title>
    <c:view3D>
      <c:rotX val="50"/>
      <c:depthPercent val="100"/>
      <c:perspective val="60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5"/>
          <c:order val="0"/>
          <c:tx>
            <c:strRef>
              <c:f>Arkusz1!$Q$2</c:f>
              <c:strCache>
                <c:ptCount val="1"/>
                <c:pt idx="0">
                  <c:v>31.12.2023</c:v>
                </c:pt>
              </c:strCache>
            </c:strRef>
          </c:tx>
          <c:dPt>
            <c:idx val="0"/>
            <c:spPr>
              <a:solidFill>
                <a:srgbClr val="7030A0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atte"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CD40-4563-BF03-97EB75956E0A}"/>
              </c:ext>
            </c:extLst>
          </c:dPt>
          <c:dPt>
            <c:idx val="1"/>
            <c:spPr>
              <a:solidFill>
                <a:srgbClr val="00B050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atte"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CD40-4563-BF03-97EB75956E0A}"/>
              </c:ext>
            </c:extLst>
          </c:dPt>
          <c:dPt>
            <c:idx val="2"/>
            <c:spPr>
              <a:solidFill>
                <a:srgbClr val="99FFCC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atte"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CD40-4563-BF03-97EB75956E0A}"/>
              </c:ext>
            </c:extLst>
          </c:dPt>
          <c:dPt>
            <c:idx val="3"/>
            <c:spPr>
              <a:solidFill>
                <a:schemeClr val="accent4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atte"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CD40-4563-BF03-97EB75956E0A}"/>
              </c:ext>
            </c:extLst>
          </c:dPt>
          <c:dPt>
            <c:idx val="4"/>
            <c:spPr>
              <a:solidFill>
                <a:schemeClr val="accent5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atte"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CD40-4563-BF03-97EB75956E0A}"/>
              </c:ext>
            </c:extLst>
          </c:dPt>
          <c:dPt>
            <c:idx val="5"/>
            <c:spPr>
              <a:solidFill>
                <a:srgbClr val="0070C0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atte"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CD40-4563-BF03-97EB75956E0A}"/>
              </c:ext>
            </c:extLst>
          </c:dPt>
          <c:dPt>
            <c:idx val="6"/>
            <c:spPr>
              <a:solidFill>
                <a:srgbClr val="CCFF99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atte"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CD40-4563-BF03-97EB75956E0A}"/>
              </c:ext>
            </c:extLst>
          </c:dPt>
          <c:dPt>
            <c:idx val="7"/>
            <c:spPr>
              <a:solidFill>
                <a:schemeClr val="accent2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atte"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CD40-4563-BF03-97EB75956E0A}"/>
              </c:ext>
            </c:extLst>
          </c:dPt>
          <c:dPt>
            <c:idx val="8"/>
            <c:spPr>
              <a:solidFill>
                <a:schemeClr val="accent3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atte"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1-CD40-4563-BF03-97EB75956E0A}"/>
              </c:ext>
            </c:extLst>
          </c:dPt>
          <c:dPt>
            <c:idx val="9"/>
            <c:spPr>
              <a:solidFill>
                <a:schemeClr val="accent4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atte"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3-CD40-4563-BF03-97EB75956E0A}"/>
              </c:ext>
            </c:extLst>
          </c:dPt>
          <c:dLbls>
            <c:dLbl>
              <c:idx val="2"/>
              <c:layout>
                <c:manualLayout>
                  <c:x val="6.4631306851325065E-2"/>
                  <c:y val="-0.1014684751997241"/>
                </c:manualLayout>
              </c:layout>
              <c:dLblPos val="bestFit"/>
              <c:showPercent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CD40-4563-BF03-97EB75956E0A}"/>
                </c:ext>
              </c:extLst>
            </c:dLbl>
            <c:dLbl>
              <c:idx val="4"/>
              <c:delet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CD40-4563-BF03-97EB75956E0A}"/>
                </c:ext>
              </c:extLst>
            </c:dLbl>
            <c:dLbl>
              <c:idx val="8"/>
              <c:delet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CD40-4563-BF03-97EB75956E0A}"/>
                </c:ext>
              </c:extLst>
            </c:dLbl>
            <c:dLbl>
              <c:idx val="9"/>
              <c:delet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CD40-4563-BF03-97EB75956E0A}"/>
                </c:ext>
              </c:extLst>
            </c:dLbl>
            <c:spPr>
              <a:solidFill>
                <a:schemeClr val="accent4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lt1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defRPr>
                </a:pPr>
                <a:endParaRPr lang="pl-PL"/>
              </a:p>
            </c:txPr>
            <c:dLblPos val="inEnd"/>
            <c:showPercent val="1"/>
            <c:showLeaderLines val="1"/>
            <c:leaderLines>
              <c:spPr>
                <a:ln w="9525" cap="flat" cmpd="sng" algn="ctr">
                  <a:solidFill>
                    <a:schemeClr val="dk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Arkusz1!$K$3:$K$12</c:f>
              <c:strCache>
                <c:ptCount val="10"/>
                <c:pt idx="0">
                  <c:v>drogi</c:v>
                </c:pt>
                <c:pt idx="1">
                  <c:v>rola</c:v>
                </c:pt>
                <c:pt idx="2">
                  <c:v>inne</c:v>
                </c:pt>
                <c:pt idx="3">
                  <c:v>las</c:v>
                </c:pt>
                <c:pt idx="4">
                  <c:v>nieużytki</c:v>
                </c:pt>
                <c:pt idx="5">
                  <c:v>mieszkaniowe</c:v>
                </c:pt>
                <c:pt idx="6">
                  <c:v>rekreacyjne</c:v>
                </c:pt>
                <c:pt idx="7">
                  <c:v>przemysłowe</c:v>
                </c:pt>
                <c:pt idx="8">
                  <c:v>pod wodami</c:v>
                </c:pt>
                <c:pt idx="9">
                  <c:v>zieleń</c:v>
                </c:pt>
              </c:strCache>
            </c:strRef>
          </c:cat>
          <c:val>
            <c:numRef>
              <c:f>Arkusz1!$Q$3:$Q$12</c:f>
              <c:numCache>
                <c:formatCode>_-* #,##0.00\ "zł"_-;\-* #,##0.00\ "zł"_-;_-* "-"??\ "zł"_-;_-@_-</c:formatCode>
                <c:ptCount val="10"/>
                <c:pt idx="0">
                  <c:v>34543770.460000001</c:v>
                </c:pt>
                <c:pt idx="1">
                  <c:v>18736110.27</c:v>
                </c:pt>
                <c:pt idx="2">
                  <c:v>4069994.4</c:v>
                </c:pt>
                <c:pt idx="3">
                  <c:v>528423.93999999983</c:v>
                </c:pt>
                <c:pt idx="4">
                  <c:v>2750</c:v>
                </c:pt>
                <c:pt idx="5">
                  <c:v>16052829.279999997</c:v>
                </c:pt>
                <c:pt idx="6">
                  <c:v>8352262.2800000003</c:v>
                </c:pt>
                <c:pt idx="7">
                  <c:v>4526933.3900000006</c:v>
                </c:pt>
                <c:pt idx="8">
                  <c:v>218519.47</c:v>
                </c:pt>
                <c:pt idx="9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4-CD40-4563-BF03-97EB75956E0A}"/>
            </c:ext>
          </c:extLst>
        </c:ser>
        <c:dLbls>
          <c:showPercent val="1"/>
        </c:dLbls>
        <c:extLst xmlns:c16r2="http://schemas.microsoft.com/office/drawing/2015/06/chart">
          <c:ext xmlns:c15="http://schemas.microsoft.com/office/drawing/2012/chart" uri="{02D57815-91ED-43cb-92C2-25804820EDAC}">
            <c15:filteredPie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Arkusz1!$L$2</c15:sqref>
                        </c15:formulaRef>
                      </c:ext>
                    </c:extLst>
                    <c:strCache>
                      <c:ptCount val="1"/>
                      <c:pt idx="0">
                        <c:v>31.12.2018</c:v>
                      </c:pt>
                    </c:strCache>
                  </c:strRef>
                </c:tx>
                <c:dPt>
                  <c:idx val="0"/>
                  <c:bubble3D val="0"/>
                  <c:spPr>
                    <a:solidFill>
                      <a:schemeClr val="accent1"/>
                    </a:solidFill>
                    <a:ln>
                      <a:noFill/>
                    </a:ln>
                    <a:effectLst>
                      <a:outerShdw blurRad="88900" sx="102000" sy="102000" algn="ctr" rotWithShape="0">
                        <a:prstClr val="black">
                          <a:alpha val="20000"/>
                        </a:prstClr>
                      </a:outerShdw>
                    </a:effectLst>
                    <a:scene3d>
                      <a:camera prst="orthographicFront"/>
                      <a:lightRig rig="threePt" dir="t"/>
                    </a:scene3d>
                    <a:sp3d prstMaterial="matte"/>
                  </c:spPr>
                  <c:extLst>
                    <c:ext xmlns:c16="http://schemas.microsoft.com/office/drawing/2014/chart" uri="{C3380CC4-5D6E-409C-BE32-E72D297353CC}">
                      <c16:uniqueId val="{00000016-CD40-4563-BF03-97EB75956E0A}"/>
                    </c:ext>
                  </c:extLst>
                </c:dPt>
                <c:dPt>
                  <c:idx val="1"/>
                  <c:bubble3D val="0"/>
                  <c:spPr>
                    <a:solidFill>
                      <a:schemeClr val="accent2"/>
                    </a:solidFill>
                    <a:ln>
                      <a:noFill/>
                    </a:ln>
                    <a:effectLst>
                      <a:outerShdw blurRad="88900" sx="102000" sy="102000" algn="ctr" rotWithShape="0">
                        <a:prstClr val="black">
                          <a:alpha val="20000"/>
                        </a:prstClr>
                      </a:outerShdw>
                    </a:effectLst>
                    <a:scene3d>
                      <a:camera prst="orthographicFront"/>
                      <a:lightRig rig="threePt" dir="t"/>
                    </a:scene3d>
                    <a:sp3d prstMaterial="matte"/>
                  </c:spPr>
                  <c:extLst>
                    <c:ext xmlns:c16="http://schemas.microsoft.com/office/drawing/2014/chart" uri="{C3380CC4-5D6E-409C-BE32-E72D297353CC}">
                      <c16:uniqueId val="{00000018-CD40-4563-BF03-97EB75956E0A}"/>
                    </c:ext>
                  </c:extLst>
                </c:dPt>
                <c:dPt>
                  <c:idx val="2"/>
                  <c:bubble3D val="0"/>
                  <c:spPr>
                    <a:solidFill>
                      <a:schemeClr val="accent3"/>
                    </a:solidFill>
                    <a:ln>
                      <a:noFill/>
                    </a:ln>
                    <a:effectLst>
                      <a:outerShdw blurRad="88900" sx="102000" sy="102000" algn="ctr" rotWithShape="0">
                        <a:prstClr val="black">
                          <a:alpha val="20000"/>
                        </a:prstClr>
                      </a:outerShdw>
                    </a:effectLst>
                    <a:scene3d>
                      <a:camera prst="orthographicFront"/>
                      <a:lightRig rig="threePt" dir="t"/>
                    </a:scene3d>
                    <a:sp3d prstMaterial="matte"/>
                  </c:spPr>
                  <c:extLst>
                    <c:ext xmlns:c16="http://schemas.microsoft.com/office/drawing/2014/chart" uri="{C3380CC4-5D6E-409C-BE32-E72D297353CC}">
                      <c16:uniqueId val="{0000001A-CD40-4563-BF03-97EB75956E0A}"/>
                    </c:ext>
                  </c:extLst>
                </c:dPt>
                <c:dPt>
                  <c:idx val="3"/>
                  <c:bubble3D val="0"/>
                  <c:spPr>
                    <a:solidFill>
                      <a:schemeClr val="accent4"/>
                    </a:solidFill>
                    <a:ln>
                      <a:noFill/>
                    </a:ln>
                    <a:effectLst>
                      <a:outerShdw blurRad="88900" sx="102000" sy="102000" algn="ctr" rotWithShape="0">
                        <a:prstClr val="black">
                          <a:alpha val="20000"/>
                        </a:prstClr>
                      </a:outerShdw>
                    </a:effectLst>
                    <a:scene3d>
                      <a:camera prst="orthographicFront"/>
                      <a:lightRig rig="threePt" dir="t"/>
                    </a:scene3d>
                    <a:sp3d prstMaterial="matte"/>
                  </c:spPr>
                  <c:extLst>
                    <c:ext xmlns:c16="http://schemas.microsoft.com/office/drawing/2014/chart" uri="{C3380CC4-5D6E-409C-BE32-E72D297353CC}">
                      <c16:uniqueId val="{0000001C-CD40-4563-BF03-97EB75956E0A}"/>
                    </c:ext>
                  </c:extLst>
                </c:dPt>
                <c:dPt>
                  <c:idx val="4"/>
                  <c:bubble3D val="0"/>
                  <c:spPr>
                    <a:solidFill>
                      <a:schemeClr val="accent5"/>
                    </a:solidFill>
                    <a:ln>
                      <a:noFill/>
                    </a:ln>
                    <a:effectLst>
                      <a:outerShdw blurRad="88900" sx="102000" sy="102000" algn="ctr" rotWithShape="0">
                        <a:prstClr val="black">
                          <a:alpha val="20000"/>
                        </a:prstClr>
                      </a:outerShdw>
                    </a:effectLst>
                    <a:scene3d>
                      <a:camera prst="orthographicFront"/>
                      <a:lightRig rig="threePt" dir="t"/>
                    </a:scene3d>
                    <a:sp3d prstMaterial="matte"/>
                  </c:spPr>
                  <c:extLst>
                    <c:ext xmlns:c16="http://schemas.microsoft.com/office/drawing/2014/chart" uri="{C3380CC4-5D6E-409C-BE32-E72D297353CC}">
                      <c16:uniqueId val="{0000001E-CD40-4563-BF03-97EB75956E0A}"/>
                    </c:ext>
                  </c:extLst>
                </c:dPt>
                <c:dPt>
                  <c:idx val="5"/>
                  <c:bubble3D val="0"/>
                  <c:spPr>
                    <a:solidFill>
                      <a:schemeClr val="accent6"/>
                    </a:solidFill>
                    <a:ln>
                      <a:noFill/>
                    </a:ln>
                    <a:effectLst>
                      <a:outerShdw blurRad="88900" sx="102000" sy="102000" algn="ctr" rotWithShape="0">
                        <a:prstClr val="black">
                          <a:alpha val="20000"/>
                        </a:prstClr>
                      </a:outerShdw>
                    </a:effectLst>
                    <a:scene3d>
                      <a:camera prst="orthographicFront"/>
                      <a:lightRig rig="threePt" dir="t"/>
                    </a:scene3d>
                    <a:sp3d prstMaterial="matte"/>
                  </c:spPr>
                  <c:extLst>
                    <c:ext xmlns:c16="http://schemas.microsoft.com/office/drawing/2014/chart" uri="{C3380CC4-5D6E-409C-BE32-E72D297353CC}">
                      <c16:uniqueId val="{00000020-CD40-4563-BF03-97EB75956E0A}"/>
                    </c:ext>
                  </c:extLst>
                </c:dPt>
                <c:dPt>
                  <c:idx val="6"/>
                  <c:bubble3D val="0"/>
                  <c:spPr>
                    <a:solidFill>
                      <a:schemeClr val="accent1">
                        <a:lumMod val="60000"/>
                      </a:schemeClr>
                    </a:solidFill>
                    <a:ln>
                      <a:noFill/>
                    </a:ln>
                    <a:effectLst>
                      <a:outerShdw blurRad="88900" sx="102000" sy="102000" algn="ctr" rotWithShape="0">
                        <a:prstClr val="black">
                          <a:alpha val="20000"/>
                        </a:prstClr>
                      </a:outerShdw>
                    </a:effectLst>
                    <a:scene3d>
                      <a:camera prst="orthographicFront"/>
                      <a:lightRig rig="threePt" dir="t"/>
                    </a:scene3d>
                    <a:sp3d prstMaterial="matte"/>
                  </c:spPr>
                  <c:extLst>
                    <c:ext xmlns:c16="http://schemas.microsoft.com/office/drawing/2014/chart" uri="{C3380CC4-5D6E-409C-BE32-E72D297353CC}">
                      <c16:uniqueId val="{00000022-CD40-4563-BF03-97EB75956E0A}"/>
                    </c:ext>
                  </c:extLst>
                </c:dPt>
                <c:dPt>
                  <c:idx val="7"/>
                  <c:bubble3D val="0"/>
                  <c:spPr>
                    <a:solidFill>
                      <a:schemeClr val="accent2">
                        <a:lumMod val="60000"/>
                      </a:schemeClr>
                    </a:solidFill>
                    <a:ln>
                      <a:noFill/>
                    </a:ln>
                    <a:effectLst>
                      <a:outerShdw blurRad="88900" sx="102000" sy="102000" algn="ctr" rotWithShape="0">
                        <a:prstClr val="black">
                          <a:alpha val="20000"/>
                        </a:prstClr>
                      </a:outerShdw>
                    </a:effectLst>
                    <a:scene3d>
                      <a:camera prst="orthographicFront"/>
                      <a:lightRig rig="threePt" dir="t"/>
                    </a:scene3d>
                    <a:sp3d prstMaterial="matte"/>
                  </c:spPr>
                  <c:extLst>
                    <c:ext xmlns:c16="http://schemas.microsoft.com/office/drawing/2014/chart" uri="{C3380CC4-5D6E-409C-BE32-E72D297353CC}">
                      <c16:uniqueId val="{00000024-CD40-4563-BF03-97EB75956E0A}"/>
                    </c:ext>
                  </c:extLst>
                </c:dPt>
                <c:dPt>
                  <c:idx val="8"/>
                  <c:bubble3D val="0"/>
                  <c:spPr>
                    <a:solidFill>
                      <a:schemeClr val="accent3">
                        <a:lumMod val="60000"/>
                      </a:schemeClr>
                    </a:solidFill>
                    <a:ln>
                      <a:noFill/>
                    </a:ln>
                    <a:effectLst>
                      <a:outerShdw blurRad="88900" sx="102000" sy="102000" algn="ctr" rotWithShape="0">
                        <a:prstClr val="black">
                          <a:alpha val="20000"/>
                        </a:prstClr>
                      </a:outerShdw>
                    </a:effectLst>
                    <a:scene3d>
                      <a:camera prst="orthographicFront"/>
                      <a:lightRig rig="threePt" dir="t"/>
                    </a:scene3d>
                    <a:sp3d prstMaterial="matte"/>
                  </c:spPr>
                  <c:extLst>
                    <c:ext xmlns:c16="http://schemas.microsoft.com/office/drawing/2014/chart" uri="{C3380CC4-5D6E-409C-BE32-E72D297353CC}">
                      <c16:uniqueId val="{00000026-CD40-4563-BF03-97EB75956E0A}"/>
                    </c:ext>
                  </c:extLst>
                </c:dPt>
                <c:dPt>
                  <c:idx val="9"/>
                  <c:bubble3D val="0"/>
                  <c:spPr>
                    <a:solidFill>
                      <a:schemeClr val="accent4">
                        <a:lumMod val="60000"/>
                      </a:schemeClr>
                    </a:solidFill>
                    <a:ln>
                      <a:noFill/>
                    </a:ln>
                    <a:effectLst>
                      <a:outerShdw blurRad="88900" sx="102000" sy="102000" algn="ctr" rotWithShape="0">
                        <a:prstClr val="black">
                          <a:alpha val="20000"/>
                        </a:prstClr>
                      </a:outerShdw>
                    </a:effectLst>
                    <a:scene3d>
                      <a:camera prst="orthographicFront"/>
                      <a:lightRig rig="threePt" dir="t"/>
                    </a:scene3d>
                    <a:sp3d prstMaterial="matte"/>
                  </c:spPr>
                  <c:extLst>
                    <c:ext xmlns:c16="http://schemas.microsoft.com/office/drawing/2014/chart" uri="{C3380CC4-5D6E-409C-BE32-E72D297353CC}">
                      <c16:uniqueId val="{00000028-CD40-4563-BF03-97EB75956E0A}"/>
                    </c:ext>
                  </c:extLst>
                </c:dPt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1" i="0" u="none" strike="noStrike" kern="1200" baseline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pl-PL"/>
                    </a:p>
                  </c:txPr>
                  <c:dLblPos val="inEnd"/>
                  <c:showLegendKey val="0"/>
                  <c:showVal val="0"/>
                  <c:showCatName val="0"/>
                  <c:showSerName val="0"/>
                  <c:showPercent val="1"/>
                  <c:showBubbleSize val="0"/>
                  <c:showLeaderLines val="1"/>
                  <c:leaderLines>
                    <c:spPr>
                      <a:ln w="9525" cap="flat" cmpd="sng" algn="ctr">
                        <a:solidFill>
                          <a:schemeClr val="dk1">
                            <a:lumMod val="35000"/>
                            <a:lumOff val="65000"/>
                          </a:schemeClr>
                        </a:solidFill>
                        <a:round/>
                      </a:ln>
                      <a:effectLst/>
                    </c:spPr>
                  </c:leaderLines>
                  <c:extLst>
                    <c:ext uri="{CE6537A1-D6FC-4f65-9D91-7224C49458BB}"/>
                  </c:extLst>
                </c:dLbls>
                <c:cat>
                  <c:strRef>
                    <c:extLst>
                      <c:ext uri="{02D57815-91ED-43cb-92C2-25804820EDAC}">
                        <c15:formulaRef>
                          <c15:sqref>Arkusz1!$K$3:$K$12</c15:sqref>
                        </c15:formulaRef>
                      </c:ext>
                    </c:extLst>
                    <c:strCache>
                      <c:ptCount val="10"/>
                      <c:pt idx="0">
                        <c:v>drogi</c:v>
                      </c:pt>
                      <c:pt idx="1">
                        <c:v>rola</c:v>
                      </c:pt>
                      <c:pt idx="2">
                        <c:v>inne</c:v>
                      </c:pt>
                      <c:pt idx="3">
                        <c:v>las</c:v>
                      </c:pt>
                      <c:pt idx="4">
                        <c:v>nieużytki</c:v>
                      </c:pt>
                      <c:pt idx="5">
                        <c:v>mieszkaniowe</c:v>
                      </c:pt>
                      <c:pt idx="6">
                        <c:v>rekreacyjne</c:v>
                      </c:pt>
                      <c:pt idx="7">
                        <c:v>przemysłowe</c:v>
                      </c:pt>
                      <c:pt idx="8">
                        <c:v>pod wodami</c:v>
                      </c:pt>
                      <c:pt idx="9">
                        <c:v>zieleń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Arkusz1!$L$3:$L$12</c15:sqref>
                        </c15:formulaRef>
                      </c:ext>
                    </c:extLst>
                    <c:numCache>
                      <c:formatCode>#\ ##0.00\ "zł"</c:formatCode>
                      <c:ptCount val="10"/>
                      <c:pt idx="0">
                        <c:v>26539097.789999999</c:v>
                      </c:pt>
                      <c:pt idx="1">
                        <c:v>10994841.859999999</c:v>
                      </c:pt>
                      <c:pt idx="2">
                        <c:v>1551816.14</c:v>
                      </c:pt>
                      <c:pt idx="3">
                        <c:v>398590</c:v>
                      </c:pt>
                      <c:pt idx="4">
                        <c:v>2750</c:v>
                      </c:pt>
                      <c:pt idx="5">
                        <c:v>15567686.51</c:v>
                      </c:pt>
                      <c:pt idx="6">
                        <c:v>560695.74</c:v>
                      </c:pt>
                      <c:pt idx="8">
                        <c:v>204224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29-CD40-4563-BF03-97EB75956E0A}"/>
                  </c:ext>
                </c:extLst>
              </c15:ser>
            </c15:filteredPieSeries>
            <c15:filteredPieSeries>
              <c15:ser>
                <c:idx val="1"/>
                <c:order val="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Arkusz1!$M$2</c15:sqref>
                        </c15:formulaRef>
                      </c:ext>
                    </c:extLst>
                    <c:strCache>
                      <c:ptCount val="1"/>
                      <c:pt idx="0">
                        <c:v>31.12.2019</c:v>
                      </c:pt>
                    </c:strCache>
                  </c:strRef>
                </c:tx>
                <c:dPt>
                  <c:idx val="0"/>
                  <c:bubble3D val="0"/>
                  <c:spPr>
                    <a:solidFill>
                      <a:schemeClr val="accent1"/>
                    </a:solidFill>
                    <a:ln>
                      <a:noFill/>
                    </a:ln>
                    <a:effectLst>
                      <a:outerShdw blurRad="88900" sx="102000" sy="102000" algn="ctr" rotWithShape="0">
                        <a:prstClr val="black">
                          <a:alpha val="20000"/>
                        </a:prstClr>
                      </a:outerShdw>
                    </a:effectLst>
                    <a:scene3d>
                      <a:camera prst="orthographicFront"/>
                      <a:lightRig rig="threePt" dir="t"/>
                    </a:scene3d>
                    <a:sp3d prstMaterial="matte"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2B-CD40-4563-BF03-97EB75956E0A}"/>
                    </c:ext>
                  </c:extLst>
                </c:dPt>
                <c:dPt>
                  <c:idx val="1"/>
                  <c:bubble3D val="0"/>
                  <c:spPr>
                    <a:solidFill>
                      <a:schemeClr val="accent2"/>
                    </a:solidFill>
                    <a:ln>
                      <a:noFill/>
                    </a:ln>
                    <a:effectLst>
                      <a:outerShdw blurRad="88900" sx="102000" sy="102000" algn="ctr" rotWithShape="0">
                        <a:prstClr val="black">
                          <a:alpha val="20000"/>
                        </a:prstClr>
                      </a:outerShdw>
                    </a:effectLst>
                    <a:scene3d>
                      <a:camera prst="orthographicFront"/>
                      <a:lightRig rig="threePt" dir="t"/>
                    </a:scene3d>
                    <a:sp3d prstMaterial="matte"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2D-CD40-4563-BF03-97EB75956E0A}"/>
                    </c:ext>
                  </c:extLst>
                </c:dPt>
                <c:dPt>
                  <c:idx val="2"/>
                  <c:bubble3D val="0"/>
                  <c:spPr>
                    <a:solidFill>
                      <a:schemeClr val="accent3"/>
                    </a:solidFill>
                    <a:ln>
                      <a:noFill/>
                    </a:ln>
                    <a:effectLst>
                      <a:outerShdw blurRad="88900" sx="102000" sy="102000" algn="ctr" rotWithShape="0">
                        <a:prstClr val="black">
                          <a:alpha val="20000"/>
                        </a:prstClr>
                      </a:outerShdw>
                    </a:effectLst>
                    <a:scene3d>
                      <a:camera prst="orthographicFront"/>
                      <a:lightRig rig="threePt" dir="t"/>
                    </a:scene3d>
                    <a:sp3d prstMaterial="matte"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2F-CD40-4563-BF03-97EB75956E0A}"/>
                    </c:ext>
                  </c:extLst>
                </c:dPt>
                <c:dPt>
                  <c:idx val="3"/>
                  <c:bubble3D val="0"/>
                  <c:spPr>
                    <a:solidFill>
                      <a:schemeClr val="accent4"/>
                    </a:solidFill>
                    <a:ln>
                      <a:noFill/>
                    </a:ln>
                    <a:effectLst>
                      <a:outerShdw blurRad="88900" sx="102000" sy="102000" algn="ctr" rotWithShape="0">
                        <a:prstClr val="black">
                          <a:alpha val="20000"/>
                        </a:prstClr>
                      </a:outerShdw>
                    </a:effectLst>
                    <a:scene3d>
                      <a:camera prst="orthographicFront"/>
                      <a:lightRig rig="threePt" dir="t"/>
                    </a:scene3d>
                    <a:sp3d prstMaterial="matte"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31-CD40-4563-BF03-97EB75956E0A}"/>
                    </c:ext>
                  </c:extLst>
                </c:dPt>
                <c:dPt>
                  <c:idx val="4"/>
                  <c:bubble3D val="0"/>
                  <c:spPr>
                    <a:solidFill>
                      <a:schemeClr val="accent5"/>
                    </a:solidFill>
                    <a:ln>
                      <a:noFill/>
                    </a:ln>
                    <a:effectLst>
                      <a:outerShdw blurRad="88900" sx="102000" sy="102000" algn="ctr" rotWithShape="0">
                        <a:prstClr val="black">
                          <a:alpha val="20000"/>
                        </a:prstClr>
                      </a:outerShdw>
                    </a:effectLst>
                    <a:scene3d>
                      <a:camera prst="orthographicFront"/>
                      <a:lightRig rig="threePt" dir="t"/>
                    </a:scene3d>
                    <a:sp3d prstMaterial="matte"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33-CD40-4563-BF03-97EB75956E0A}"/>
                    </c:ext>
                  </c:extLst>
                </c:dPt>
                <c:dPt>
                  <c:idx val="5"/>
                  <c:bubble3D val="0"/>
                  <c:spPr>
                    <a:solidFill>
                      <a:schemeClr val="accent6"/>
                    </a:solidFill>
                    <a:ln>
                      <a:noFill/>
                    </a:ln>
                    <a:effectLst>
                      <a:outerShdw blurRad="88900" sx="102000" sy="102000" algn="ctr" rotWithShape="0">
                        <a:prstClr val="black">
                          <a:alpha val="20000"/>
                        </a:prstClr>
                      </a:outerShdw>
                    </a:effectLst>
                    <a:scene3d>
                      <a:camera prst="orthographicFront"/>
                      <a:lightRig rig="threePt" dir="t"/>
                    </a:scene3d>
                    <a:sp3d prstMaterial="matte"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35-CD40-4563-BF03-97EB75956E0A}"/>
                    </c:ext>
                  </c:extLst>
                </c:dPt>
                <c:dPt>
                  <c:idx val="6"/>
                  <c:bubble3D val="0"/>
                  <c:spPr>
                    <a:solidFill>
                      <a:schemeClr val="accent1">
                        <a:lumMod val="60000"/>
                      </a:schemeClr>
                    </a:solidFill>
                    <a:ln>
                      <a:noFill/>
                    </a:ln>
                    <a:effectLst>
                      <a:outerShdw blurRad="88900" sx="102000" sy="102000" algn="ctr" rotWithShape="0">
                        <a:prstClr val="black">
                          <a:alpha val="20000"/>
                        </a:prstClr>
                      </a:outerShdw>
                    </a:effectLst>
                    <a:scene3d>
                      <a:camera prst="orthographicFront"/>
                      <a:lightRig rig="threePt" dir="t"/>
                    </a:scene3d>
                    <a:sp3d prstMaterial="matte"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37-CD40-4563-BF03-97EB75956E0A}"/>
                    </c:ext>
                  </c:extLst>
                </c:dPt>
                <c:dPt>
                  <c:idx val="7"/>
                  <c:bubble3D val="0"/>
                  <c:spPr>
                    <a:solidFill>
                      <a:schemeClr val="accent2">
                        <a:lumMod val="60000"/>
                      </a:schemeClr>
                    </a:solidFill>
                    <a:ln>
                      <a:noFill/>
                    </a:ln>
                    <a:effectLst>
                      <a:outerShdw blurRad="88900" sx="102000" sy="102000" algn="ctr" rotWithShape="0">
                        <a:prstClr val="black">
                          <a:alpha val="20000"/>
                        </a:prstClr>
                      </a:outerShdw>
                    </a:effectLst>
                    <a:scene3d>
                      <a:camera prst="orthographicFront"/>
                      <a:lightRig rig="threePt" dir="t"/>
                    </a:scene3d>
                    <a:sp3d prstMaterial="matte"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39-CD40-4563-BF03-97EB75956E0A}"/>
                    </c:ext>
                  </c:extLst>
                </c:dPt>
                <c:dPt>
                  <c:idx val="8"/>
                  <c:bubble3D val="0"/>
                  <c:spPr>
                    <a:solidFill>
                      <a:schemeClr val="accent3">
                        <a:lumMod val="60000"/>
                      </a:schemeClr>
                    </a:solidFill>
                    <a:ln>
                      <a:noFill/>
                    </a:ln>
                    <a:effectLst>
                      <a:outerShdw blurRad="88900" sx="102000" sy="102000" algn="ctr" rotWithShape="0">
                        <a:prstClr val="black">
                          <a:alpha val="20000"/>
                        </a:prstClr>
                      </a:outerShdw>
                    </a:effectLst>
                    <a:scene3d>
                      <a:camera prst="orthographicFront"/>
                      <a:lightRig rig="threePt" dir="t"/>
                    </a:scene3d>
                    <a:sp3d prstMaterial="matte"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3B-CD40-4563-BF03-97EB75956E0A}"/>
                    </c:ext>
                  </c:extLst>
                </c:dPt>
                <c:dPt>
                  <c:idx val="9"/>
                  <c:bubble3D val="0"/>
                  <c:spPr>
                    <a:solidFill>
                      <a:schemeClr val="accent4">
                        <a:lumMod val="60000"/>
                      </a:schemeClr>
                    </a:solidFill>
                    <a:ln>
                      <a:noFill/>
                    </a:ln>
                    <a:effectLst>
                      <a:outerShdw blurRad="88900" sx="102000" sy="102000" algn="ctr" rotWithShape="0">
                        <a:prstClr val="black">
                          <a:alpha val="20000"/>
                        </a:prstClr>
                      </a:outerShdw>
                    </a:effectLst>
                    <a:scene3d>
                      <a:camera prst="orthographicFront"/>
                      <a:lightRig rig="threePt" dir="t"/>
                    </a:scene3d>
                    <a:sp3d prstMaterial="matte"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3D-CD40-4563-BF03-97EB75956E0A}"/>
                    </c:ext>
                  </c:extLst>
                </c:dPt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1" i="0" u="none" strike="noStrike" kern="1200" baseline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pl-PL"/>
                    </a:p>
                  </c:txPr>
                  <c:dLblPos val="inEnd"/>
                  <c:showLegendKey val="0"/>
                  <c:showVal val="0"/>
                  <c:showCatName val="0"/>
                  <c:showSerName val="0"/>
                  <c:showPercent val="1"/>
                  <c:showBubbleSize val="0"/>
                  <c:showLeaderLines val="1"/>
                  <c:leaderLines>
                    <c:spPr>
                      <a:ln w="9525" cap="flat" cmpd="sng" algn="ctr">
                        <a:solidFill>
                          <a:schemeClr val="dk1">
                            <a:lumMod val="35000"/>
                            <a:lumOff val="65000"/>
                          </a:schemeClr>
                        </a:solidFill>
                        <a:round/>
                      </a:ln>
                      <a:effectLst/>
                    </c:spPr>
                  </c:leaderLines>
                  <c:extLst xmlns:c15="http://schemas.microsoft.com/office/drawing/2012/chart">
                    <c:ext xmlns:c15="http://schemas.microsoft.com/office/drawing/2012/chart" uri="{CE6537A1-D6FC-4f65-9D91-7224C49458BB}"/>
                  </c:extLst>
                </c:dLbls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Arkusz1!$K$3:$K$12</c15:sqref>
                        </c15:formulaRef>
                      </c:ext>
                    </c:extLst>
                    <c:strCache>
                      <c:ptCount val="10"/>
                      <c:pt idx="0">
                        <c:v>drogi</c:v>
                      </c:pt>
                      <c:pt idx="1">
                        <c:v>rola</c:v>
                      </c:pt>
                      <c:pt idx="2">
                        <c:v>inne</c:v>
                      </c:pt>
                      <c:pt idx="3">
                        <c:v>las</c:v>
                      </c:pt>
                      <c:pt idx="4">
                        <c:v>nieużytki</c:v>
                      </c:pt>
                      <c:pt idx="5">
                        <c:v>mieszkaniowe</c:v>
                      </c:pt>
                      <c:pt idx="6">
                        <c:v>rekreacyjne</c:v>
                      </c:pt>
                      <c:pt idx="7">
                        <c:v>przemysłowe</c:v>
                      </c:pt>
                      <c:pt idx="8">
                        <c:v>pod wodami</c:v>
                      </c:pt>
                      <c:pt idx="9">
                        <c:v>zieleń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Arkusz1!$M$3:$M$12</c15:sqref>
                        </c15:formulaRef>
                      </c:ext>
                    </c:extLst>
                    <c:numCache>
                      <c:formatCode>#\ ##0.00\ "zł"</c:formatCode>
                      <c:ptCount val="10"/>
                      <c:pt idx="0">
                        <c:v>26619204.300000001</c:v>
                      </c:pt>
                      <c:pt idx="1">
                        <c:v>11000546.369999999</c:v>
                      </c:pt>
                      <c:pt idx="2">
                        <c:v>1715056.14</c:v>
                      </c:pt>
                      <c:pt idx="3">
                        <c:v>516168.94</c:v>
                      </c:pt>
                      <c:pt idx="4">
                        <c:v>2750</c:v>
                      </c:pt>
                      <c:pt idx="5">
                        <c:v>15652606.289999999</c:v>
                      </c:pt>
                      <c:pt idx="6">
                        <c:v>1095623.48</c:v>
                      </c:pt>
                      <c:pt idx="8">
                        <c:v>204224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3E-CD40-4563-BF03-97EB75956E0A}"/>
                  </c:ext>
                </c:extLst>
              </c15:ser>
            </c15:filteredPieSeries>
            <c15:filteredPieSeries>
              <c15:ser>
                <c:idx val="2"/>
                <c:order val="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Arkusz1!$N$2</c15:sqref>
                        </c15:formulaRef>
                      </c:ext>
                    </c:extLst>
                    <c:strCache>
                      <c:ptCount val="1"/>
                      <c:pt idx="0">
                        <c:v>31.12.2020</c:v>
                      </c:pt>
                    </c:strCache>
                  </c:strRef>
                </c:tx>
                <c:dPt>
                  <c:idx val="0"/>
                  <c:bubble3D val="0"/>
                  <c:spPr>
                    <a:solidFill>
                      <a:schemeClr val="accent1"/>
                    </a:solidFill>
                    <a:ln>
                      <a:noFill/>
                    </a:ln>
                    <a:effectLst>
                      <a:outerShdw blurRad="88900" sx="102000" sy="102000" algn="ctr" rotWithShape="0">
                        <a:prstClr val="black">
                          <a:alpha val="20000"/>
                        </a:prstClr>
                      </a:outerShdw>
                    </a:effectLst>
                    <a:scene3d>
                      <a:camera prst="orthographicFront"/>
                      <a:lightRig rig="threePt" dir="t"/>
                    </a:scene3d>
                    <a:sp3d prstMaterial="matte"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40-CD40-4563-BF03-97EB75956E0A}"/>
                    </c:ext>
                  </c:extLst>
                </c:dPt>
                <c:dPt>
                  <c:idx val="1"/>
                  <c:bubble3D val="0"/>
                  <c:spPr>
                    <a:solidFill>
                      <a:schemeClr val="accent2"/>
                    </a:solidFill>
                    <a:ln>
                      <a:noFill/>
                    </a:ln>
                    <a:effectLst>
                      <a:outerShdw blurRad="88900" sx="102000" sy="102000" algn="ctr" rotWithShape="0">
                        <a:prstClr val="black">
                          <a:alpha val="20000"/>
                        </a:prstClr>
                      </a:outerShdw>
                    </a:effectLst>
                    <a:scene3d>
                      <a:camera prst="orthographicFront"/>
                      <a:lightRig rig="threePt" dir="t"/>
                    </a:scene3d>
                    <a:sp3d prstMaterial="matte"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42-CD40-4563-BF03-97EB75956E0A}"/>
                    </c:ext>
                  </c:extLst>
                </c:dPt>
                <c:dPt>
                  <c:idx val="2"/>
                  <c:bubble3D val="0"/>
                  <c:spPr>
                    <a:solidFill>
                      <a:schemeClr val="accent3"/>
                    </a:solidFill>
                    <a:ln>
                      <a:noFill/>
                    </a:ln>
                    <a:effectLst>
                      <a:outerShdw blurRad="88900" sx="102000" sy="102000" algn="ctr" rotWithShape="0">
                        <a:prstClr val="black">
                          <a:alpha val="20000"/>
                        </a:prstClr>
                      </a:outerShdw>
                    </a:effectLst>
                    <a:scene3d>
                      <a:camera prst="orthographicFront"/>
                      <a:lightRig rig="threePt" dir="t"/>
                    </a:scene3d>
                    <a:sp3d prstMaterial="matte"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44-CD40-4563-BF03-97EB75956E0A}"/>
                    </c:ext>
                  </c:extLst>
                </c:dPt>
                <c:dPt>
                  <c:idx val="3"/>
                  <c:bubble3D val="0"/>
                  <c:spPr>
                    <a:solidFill>
                      <a:schemeClr val="accent4"/>
                    </a:solidFill>
                    <a:ln>
                      <a:noFill/>
                    </a:ln>
                    <a:effectLst>
                      <a:outerShdw blurRad="88900" sx="102000" sy="102000" algn="ctr" rotWithShape="0">
                        <a:prstClr val="black">
                          <a:alpha val="20000"/>
                        </a:prstClr>
                      </a:outerShdw>
                    </a:effectLst>
                    <a:scene3d>
                      <a:camera prst="orthographicFront"/>
                      <a:lightRig rig="threePt" dir="t"/>
                    </a:scene3d>
                    <a:sp3d prstMaterial="matte"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46-CD40-4563-BF03-97EB75956E0A}"/>
                    </c:ext>
                  </c:extLst>
                </c:dPt>
                <c:dPt>
                  <c:idx val="4"/>
                  <c:bubble3D val="0"/>
                  <c:spPr>
                    <a:solidFill>
                      <a:schemeClr val="accent5"/>
                    </a:solidFill>
                    <a:ln>
                      <a:noFill/>
                    </a:ln>
                    <a:effectLst>
                      <a:outerShdw blurRad="88900" sx="102000" sy="102000" algn="ctr" rotWithShape="0">
                        <a:prstClr val="black">
                          <a:alpha val="20000"/>
                        </a:prstClr>
                      </a:outerShdw>
                    </a:effectLst>
                    <a:scene3d>
                      <a:camera prst="orthographicFront"/>
                      <a:lightRig rig="threePt" dir="t"/>
                    </a:scene3d>
                    <a:sp3d prstMaterial="matte"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48-CD40-4563-BF03-97EB75956E0A}"/>
                    </c:ext>
                  </c:extLst>
                </c:dPt>
                <c:dPt>
                  <c:idx val="5"/>
                  <c:bubble3D val="0"/>
                  <c:spPr>
                    <a:solidFill>
                      <a:schemeClr val="accent6"/>
                    </a:solidFill>
                    <a:ln>
                      <a:noFill/>
                    </a:ln>
                    <a:effectLst>
                      <a:outerShdw blurRad="88900" sx="102000" sy="102000" algn="ctr" rotWithShape="0">
                        <a:prstClr val="black">
                          <a:alpha val="20000"/>
                        </a:prstClr>
                      </a:outerShdw>
                    </a:effectLst>
                    <a:scene3d>
                      <a:camera prst="orthographicFront"/>
                      <a:lightRig rig="threePt" dir="t"/>
                    </a:scene3d>
                    <a:sp3d prstMaterial="matte"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4A-CD40-4563-BF03-97EB75956E0A}"/>
                    </c:ext>
                  </c:extLst>
                </c:dPt>
                <c:dPt>
                  <c:idx val="6"/>
                  <c:bubble3D val="0"/>
                  <c:spPr>
                    <a:solidFill>
                      <a:schemeClr val="accent1">
                        <a:lumMod val="60000"/>
                      </a:schemeClr>
                    </a:solidFill>
                    <a:ln>
                      <a:noFill/>
                    </a:ln>
                    <a:effectLst>
                      <a:outerShdw blurRad="88900" sx="102000" sy="102000" algn="ctr" rotWithShape="0">
                        <a:prstClr val="black">
                          <a:alpha val="20000"/>
                        </a:prstClr>
                      </a:outerShdw>
                    </a:effectLst>
                    <a:scene3d>
                      <a:camera prst="orthographicFront"/>
                      <a:lightRig rig="threePt" dir="t"/>
                    </a:scene3d>
                    <a:sp3d prstMaterial="matte"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4C-CD40-4563-BF03-97EB75956E0A}"/>
                    </c:ext>
                  </c:extLst>
                </c:dPt>
                <c:dPt>
                  <c:idx val="7"/>
                  <c:bubble3D val="0"/>
                  <c:spPr>
                    <a:solidFill>
                      <a:schemeClr val="accent2">
                        <a:lumMod val="60000"/>
                      </a:schemeClr>
                    </a:solidFill>
                    <a:ln>
                      <a:noFill/>
                    </a:ln>
                    <a:effectLst>
                      <a:outerShdw blurRad="88900" sx="102000" sy="102000" algn="ctr" rotWithShape="0">
                        <a:prstClr val="black">
                          <a:alpha val="20000"/>
                        </a:prstClr>
                      </a:outerShdw>
                    </a:effectLst>
                    <a:scene3d>
                      <a:camera prst="orthographicFront"/>
                      <a:lightRig rig="threePt" dir="t"/>
                    </a:scene3d>
                    <a:sp3d prstMaterial="matte"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4E-CD40-4563-BF03-97EB75956E0A}"/>
                    </c:ext>
                  </c:extLst>
                </c:dPt>
                <c:dPt>
                  <c:idx val="8"/>
                  <c:bubble3D val="0"/>
                  <c:spPr>
                    <a:solidFill>
                      <a:schemeClr val="accent3">
                        <a:lumMod val="60000"/>
                      </a:schemeClr>
                    </a:solidFill>
                    <a:ln>
                      <a:noFill/>
                    </a:ln>
                    <a:effectLst>
                      <a:outerShdw blurRad="88900" sx="102000" sy="102000" algn="ctr" rotWithShape="0">
                        <a:prstClr val="black">
                          <a:alpha val="20000"/>
                        </a:prstClr>
                      </a:outerShdw>
                    </a:effectLst>
                    <a:scene3d>
                      <a:camera prst="orthographicFront"/>
                      <a:lightRig rig="threePt" dir="t"/>
                    </a:scene3d>
                    <a:sp3d prstMaterial="matte"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50-CD40-4563-BF03-97EB75956E0A}"/>
                    </c:ext>
                  </c:extLst>
                </c:dPt>
                <c:dPt>
                  <c:idx val="9"/>
                  <c:bubble3D val="0"/>
                  <c:spPr>
                    <a:solidFill>
                      <a:schemeClr val="accent4">
                        <a:lumMod val="60000"/>
                      </a:schemeClr>
                    </a:solidFill>
                    <a:ln>
                      <a:noFill/>
                    </a:ln>
                    <a:effectLst>
                      <a:outerShdw blurRad="88900" sx="102000" sy="102000" algn="ctr" rotWithShape="0">
                        <a:prstClr val="black">
                          <a:alpha val="20000"/>
                        </a:prstClr>
                      </a:outerShdw>
                    </a:effectLst>
                    <a:scene3d>
                      <a:camera prst="orthographicFront"/>
                      <a:lightRig rig="threePt" dir="t"/>
                    </a:scene3d>
                    <a:sp3d prstMaterial="matte"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52-CD40-4563-BF03-97EB75956E0A}"/>
                    </c:ext>
                  </c:extLst>
                </c:dPt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1" i="0" u="none" strike="noStrike" kern="1200" baseline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pl-PL"/>
                    </a:p>
                  </c:txPr>
                  <c:dLblPos val="inEnd"/>
                  <c:showLegendKey val="0"/>
                  <c:showVal val="0"/>
                  <c:showCatName val="0"/>
                  <c:showSerName val="0"/>
                  <c:showPercent val="1"/>
                  <c:showBubbleSize val="0"/>
                  <c:showLeaderLines val="1"/>
                  <c:leaderLines>
                    <c:spPr>
                      <a:ln w="9525" cap="flat" cmpd="sng" algn="ctr">
                        <a:solidFill>
                          <a:schemeClr val="dk1">
                            <a:lumMod val="35000"/>
                            <a:lumOff val="65000"/>
                          </a:schemeClr>
                        </a:solidFill>
                        <a:round/>
                      </a:ln>
                      <a:effectLst/>
                    </c:spPr>
                  </c:leaderLines>
                  <c:extLst xmlns:c15="http://schemas.microsoft.com/office/drawing/2012/chart">
                    <c:ext xmlns:c15="http://schemas.microsoft.com/office/drawing/2012/chart" uri="{CE6537A1-D6FC-4f65-9D91-7224C49458BB}"/>
                  </c:extLst>
                </c:dLbls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Arkusz1!$K$3:$K$12</c15:sqref>
                        </c15:formulaRef>
                      </c:ext>
                    </c:extLst>
                    <c:strCache>
                      <c:ptCount val="10"/>
                      <c:pt idx="0">
                        <c:v>drogi</c:v>
                      </c:pt>
                      <c:pt idx="1">
                        <c:v>rola</c:v>
                      </c:pt>
                      <c:pt idx="2">
                        <c:v>inne</c:v>
                      </c:pt>
                      <c:pt idx="3">
                        <c:v>las</c:v>
                      </c:pt>
                      <c:pt idx="4">
                        <c:v>nieużytki</c:v>
                      </c:pt>
                      <c:pt idx="5">
                        <c:v>mieszkaniowe</c:v>
                      </c:pt>
                      <c:pt idx="6">
                        <c:v>rekreacyjne</c:v>
                      </c:pt>
                      <c:pt idx="7">
                        <c:v>przemysłowe</c:v>
                      </c:pt>
                      <c:pt idx="8">
                        <c:v>pod wodami</c:v>
                      </c:pt>
                      <c:pt idx="9">
                        <c:v>zieleń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Arkusz1!$N$3:$N$12</c15:sqref>
                        </c15:formulaRef>
                      </c:ext>
                    </c:extLst>
                    <c:numCache>
                      <c:formatCode>#\ ##0.00\ "zł"</c:formatCode>
                      <c:ptCount val="10"/>
                      <c:pt idx="0">
                        <c:v>27276787.170000002</c:v>
                      </c:pt>
                      <c:pt idx="1">
                        <c:v>11193564.699999999</c:v>
                      </c:pt>
                      <c:pt idx="2">
                        <c:v>3216208.84</c:v>
                      </c:pt>
                      <c:pt idx="3">
                        <c:v>516168.94</c:v>
                      </c:pt>
                      <c:pt idx="4">
                        <c:v>8190</c:v>
                      </c:pt>
                      <c:pt idx="5">
                        <c:v>20818036.07</c:v>
                      </c:pt>
                      <c:pt idx="6">
                        <c:v>1801260.6</c:v>
                      </c:pt>
                      <c:pt idx="7">
                        <c:v>88907</c:v>
                      </c:pt>
                      <c:pt idx="8">
                        <c:v>203880</c:v>
                      </c:pt>
                      <c:pt idx="9">
                        <c:v>3129928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53-CD40-4563-BF03-97EB75956E0A}"/>
                  </c:ext>
                </c:extLst>
              </c15:ser>
            </c15:filteredPieSeries>
            <c15:filteredPieSeries>
              <c15:ser>
                <c:idx val="3"/>
                <c:order val="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Arkusz1!$O$2</c15:sqref>
                        </c15:formulaRef>
                      </c:ext>
                    </c:extLst>
                    <c:strCache>
                      <c:ptCount val="1"/>
                      <c:pt idx="0">
                        <c:v>31.12.2021</c:v>
                      </c:pt>
                    </c:strCache>
                  </c:strRef>
                </c:tx>
                <c:dPt>
                  <c:idx val="0"/>
                  <c:bubble3D val="0"/>
                  <c:spPr>
                    <a:solidFill>
                      <a:schemeClr val="accent1"/>
                    </a:solidFill>
                    <a:ln>
                      <a:noFill/>
                    </a:ln>
                    <a:effectLst>
                      <a:outerShdw blurRad="88900" sx="102000" sy="102000" algn="ctr" rotWithShape="0">
                        <a:prstClr val="black">
                          <a:alpha val="20000"/>
                        </a:prstClr>
                      </a:outerShdw>
                    </a:effectLst>
                    <a:scene3d>
                      <a:camera prst="orthographicFront"/>
                      <a:lightRig rig="threePt" dir="t"/>
                    </a:scene3d>
                    <a:sp3d prstMaterial="matte"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55-CD40-4563-BF03-97EB75956E0A}"/>
                    </c:ext>
                  </c:extLst>
                </c:dPt>
                <c:dPt>
                  <c:idx val="1"/>
                  <c:bubble3D val="0"/>
                  <c:spPr>
                    <a:solidFill>
                      <a:schemeClr val="accent2"/>
                    </a:solidFill>
                    <a:ln>
                      <a:noFill/>
                    </a:ln>
                    <a:effectLst>
                      <a:outerShdw blurRad="88900" sx="102000" sy="102000" algn="ctr" rotWithShape="0">
                        <a:prstClr val="black">
                          <a:alpha val="20000"/>
                        </a:prstClr>
                      </a:outerShdw>
                    </a:effectLst>
                    <a:scene3d>
                      <a:camera prst="orthographicFront"/>
                      <a:lightRig rig="threePt" dir="t"/>
                    </a:scene3d>
                    <a:sp3d prstMaterial="matte"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57-CD40-4563-BF03-97EB75956E0A}"/>
                    </c:ext>
                  </c:extLst>
                </c:dPt>
                <c:dPt>
                  <c:idx val="2"/>
                  <c:bubble3D val="0"/>
                  <c:spPr>
                    <a:solidFill>
                      <a:schemeClr val="accent3"/>
                    </a:solidFill>
                    <a:ln>
                      <a:noFill/>
                    </a:ln>
                    <a:effectLst>
                      <a:outerShdw blurRad="88900" sx="102000" sy="102000" algn="ctr" rotWithShape="0">
                        <a:prstClr val="black">
                          <a:alpha val="20000"/>
                        </a:prstClr>
                      </a:outerShdw>
                    </a:effectLst>
                    <a:scene3d>
                      <a:camera prst="orthographicFront"/>
                      <a:lightRig rig="threePt" dir="t"/>
                    </a:scene3d>
                    <a:sp3d prstMaterial="matte"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59-CD40-4563-BF03-97EB75956E0A}"/>
                    </c:ext>
                  </c:extLst>
                </c:dPt>
                <c:dPt>
                  <c:idx val="3"/>
                  <c:bubble3D val="0"/>
                  <c:spPr>
                    <a:solidFill>
                      <a:schemeClr val="accent4"/>
                    </a:solidFill>
                    <a:ln>
                      <a:noFill/>
                    </a:ln>
                    <a:effectLst>
                      <a:outerShdw blurRad="88900" sx="102000" sy="102000" algn="ctr" rotWithShape="0">
                        <a:prstClr val="black">
                          <a:alpha val="20000"/>
                        </a:prstClr>
                      </a:outerShdw>
                    </a:effectLst>
                    <a:scene3d>
                      <a:camera prst="orthographicFront"/>
                      <a:lightRig rig="threePt" dir="t"/>
                    </a:scene3d>
                    <a:sp3d prstMaterial="matte"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5B-CD40-4563-BF03-97EB75956E0A}"/>
                    </c:ext>
                  </c:extLst>
                </c:dPt>
                <c:dPt>
                  <c:idx val="4"/>
                  <c:bubble3D val="0"/>
                  <c:spPr>
                    <a:solidFill>
                      <a:schemeClr val="accent5"/>
                    </a:solidFill>
                    <a:ln>
                      <a:noFill/>
                    </a:ln>
                    <a:effectLst>
                      <a:outerShdw blurRad="88900" sx="102000" sy="102000" algn="ctr" rotWithShape="0">
                        <a:prstClr val="black">
                          <a:alpha val="20000"/>
                        </a:prstClr>
                      </a:outerShdw>
                    </a:effectLst>
                    <a:scene3d>
                      <a:camera prst="orthographicFront"/>
                      <a:lightRig rig="threePt" dir="t"/>
                    </a:scene3d>
                    <a:sp3d prstMaterial="matte"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5D-CD40-4563-BF03-97EB75956E0A}"/>
                    </c:ext>
                  </c:extLst>
                </c:dPt>
                <c:dPt>
                  <c:idx val="5"/>
                  <c:bubble3D val="0"/>
                  <c:spPr>
                    <a:solidFill>
                      <a:schemeClr val="accent6"/>
                    </a:solidFill>
                    <a:ln>
                      <a:noFill/>
                    </a:ln>
                    <a:effectLst>
                      <a:outerShdw blurRad="88900" sx="102000" sy="102000" algn="ctr" rotWithShape="0">
                        <a:prstClr val="black">
                          <a:alpha val="20000"/>
                        </a:prstClr>
                      </a:outerShdw>
                    </a:effectLst>
                    <a:scene3d>
                      <a:camera prst="orthographicFront"/>
                      <a:lightRig rig="threePt" dir="t"/>
                    </a:scene3d>
                    <a:sp3d prstMaterial="matte"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5F-CD40-4563-BF03-97EB75956E0A}"/>
                    </c:ext>
                  </c:extLst>
                </c:dPt>
                <c:dPt>
                  <c:idx val="6"/>
                  <c:bubble3D val="0"/>
                  <c:spPr>
                    <a:solidFill>
                      <a:schemeClr val="accent1">
                        <a:lumMod val="60000"/>
                      </a:schemeClr>
                    </a:solidFill>
                    <a:ln>
                      <a:noFill/>
                    </a:ln>
                    <a:effectLst>
                      <a:outerShdw blurRad="88900" sx="102000" sy="102000" algn="ctr" rotWithShape="0">
                        <a:prstClr val="black">
                          <a:alpha val="20000"/>
                        </a:prstClr>
                      </a:outerShdw>
                    </a:effectLst>
                    <a:scene3d>
                      <a:camera prst="orthographicFront"/>
                      <a:lightRig rig="threePt" dir="t"/>
                    </a:scene3d>
                    <a:sp3d prstMaterial="matte"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61-CD40-4563-BF03-97EB75956E0A}"/>
                    </c:ext>
                  </c:extLst>
                </c:dPt>
                <c:dPt>
                  <c:idx val="7"/>
                  <c:bubble3D val="0"/>
                  <c:spPr>
                    <a:solidFill>
                      <a:schemeClr val="accent2">
                        <a:lumMod val="60000"/>
                      </a:schemeClr>
                    </a:solidFill>
                    <a:ln>
                      <a:noFill/>
                    </a:ln>
                    <a:effectLst>
                      <a:outerShdw blurRad="88900" sx="102000" sy="102000" algn="ctr" rotWithShape="0">
                        <a:prstClr val="black">
                          <a:alpha val="20000"/>
                        </a:prstClr>
                      </a:outerShdw>
                    </a:effectLst>
                    <a:scene3d>
                      <a:camera prst="orthographicFront"/>
                      <a:lightRig rig="threePt" dir="t"/>
                    </a:scene3d>
                    <a:sp3d prstMaterial="matte"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63-CD40-4563-BF03-97EB75956E0A}"/>
                    </c:ext>
                  </c:extLst>
                </c:dPt>
                <c:dPt>
                  <c:idx val="8"/>
                  <c:bubble3D val="0"/>
                  <c:spPr>
                    <a:solidFill>
                      <a:schemeClr val="accent3">
                        <a:lumMod val="60000"/>
                      </a:schemeClr>
                    </a:solidFill>
                    <a:ln>
                      <a:noFill/>
                    </a:ln>
                    <a:effectLst>
                      <a:outerShdw blurRad="88900" sx="102000" sy="102000" algn="ctr" rotWithShape="0">
                        <a:prstClr val="black">
                          <a:alpha val="20000"/>
                        </a:prstClr>
                      </a:outerShdw>
                    </a:effectLst>
                    <a:scene3d>
                      <a:camera prst="orthographicFront"/>
                      <a:lightRig rig="threePt" dir="t"/>
                    </a:scene3d>
                    <a:sp3d prstMaterial="matte"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65-CD40-4563-BF03-97EB75956E0A}"/>
                    </c:ext>
                  </c:extLst>
                </c:dPt>
                <c:dPt>
                  <c:idx val="9"/>
                  <c:bubble3D val="0"/>
                  <c:spPr>
                    <a:solidFill>
                      <a:schemeClr val="accent4">
                        <a:lumMod val="60000"/>
                      </a:schemeClr>
                    </a:solidFill>
                    <a:ln>
                      <a:noFill/>
                    </a:ln>
                    <a:effectLst>
                      <a:outerShdw blurRad="88900" sx="102000" sy="102000" algn="ctr" rotWithShape="0">
                        <a:prstClr val="black">
                          <a:alpha val="20000"/>
                        </a:prstClr>
                      </a:outerShdw>
                    </a:effectLst>
                    <a:scene3d>
                      <a:camera prst="orthographicFront"/>
                      <a:lightRig rig="threePt" dir="t"/>
                    </a:scene3d>
                    <a:sp3d prstMaterial="matte"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67-CD40-4563-BF03-97EB75956E0A}"/>
                    </c:ext>
                  </c:extLst>
                </c:dPt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1" i="0" u="none" strike="noStrike" kern="1200" baseline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pl-PL"/>
                    </a:p>
                  </c:txPr>
                  <c:dLblPos val="inEnd"/>
                  <c:showLegendKey val="0"/>
                  <c:showVal val="0"/>
                  <c:showCatName val="0"/>
                  <c:showSerName val="0"/>
                  <c:showPercent val="1"/>
                  <c:showBubbleSize val="0"/>
                  <c:showLeaderLines val="1"/>
                  <c:leaderLines>
                    <c:spPr>
                      <a:ln w="9525" cap="flat" cmpd="sng" algn="ctr">
                        <a:solidFill>
                          <a:schemeClr val="dk1">
                            <a:lumMod val="35000"/>
                            <a:lumOff val="65000"/>
                          </a:schemeClr>
                        </a:solidFill>
                        <a:round/>
                      </a:ln>
                      <a:effectLst/>
                    </c:spPr>
                  </c:leaderLines>
                  <c:extLst xmlns:c15="http://schemas.microsoft.com/office/drawing/2012/chart">
                    <c:ext xmlns:c15="http://schemas.microsoft.com/office/drawing/2012/chart" uri="{CE6537A1-D6FC-4f65-9D91-7224C49458BB}"/>
                  </c:extLst>
                </c:dLbls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Arkusz1!$K$3:$K$12</c15:sqref>
                        </c15:formulaRef>
                      </c:ext>
                    </c:extLst>
                    <c:strCache>
                      <c:ptCount val="10"/>
                      <c:pt idx="0">
                        <c:v>drogi</c:v>
                      </c:pt>
                      <c:pt idx="1">
                        <c:v>rola</c:v>
                      </c:pt>
                      <c:pt idx="2">
                        <c:v>inne</c:v>
                      </c:pt>
                      <c:pt idx="3">
                        <c:v>las</c:v>
                      </c:pt>
                      <c:pt idx="4">
                        <c:v>nieużytki</c:v>
                      </c:pt>
                      <c:pt idx="5">
                        <c:v>mieszkaniowe</c:v>
                      </c:pt>
                      <c:pt idx="6">
                        <c:v>rekreacyjne</c:v>
                      </c:pt>
                      <c:pt idx="7">
                        <c:v>przemysłowe</c:v>
                      </c:pt>
                      <c:pt idx="8">
                        <c:v>pod wodami</c:v>
                      </c:pt>
                      <c:pt idx="9">
                        <c:v>zieleń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Arkusz1!$O$3:$O$12</c15:sqref>
                        </c15:formulaRef>
                      </c:ext>
                    </c:extLst>
                    <c:numCache>
                      <c:formatCode>#\ ##0.00\ "zł"</c:formatCode>
                      <c:ptCount val="10"/>
                      <c:pt idx="0">
                        <c:v>32200745.82</c:v>
                      </c:pt>
                      <c:pt idx="1">
                        <c:v>17811580.699999999</c:v>
                      </c:pt>
                      <c:pt idx="2">
                        <c:v>3798012.32</c:v>
                      </c:pt>
                      <c:pt idx="3">
                        <c:v>516168.94</c:v>
                      </c:pt>
                      <c:pt idx="4">
                        <c:v>8190</c:v>
                      </c:pt>
                      <c:pt idx="5">
                        <c:v>19984227.16</c:v>
                      </c:pt>
                      <c:pt idx="6">
                        <c:v>2885878.4</c:v>
                      </c:pt>
                      <c:pt idx="7">
                        <c:v>346161.18</c:v>
                      </c:pt>
                      <c:pt idx="8">
                        <c:v>203880</c:v>
                      </c:pt>
                      <c:pt idx="9">
                        <c:v>3129928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68-CD40-4563-BF03-97EB75956E0A}"/>
                  </c:ext>
                </c:extLst>
              </c15:ser>
            </c15:filteredPieSeries>
            <c15:filteredPieSeries>
              <c15:ser>
                <c:idx val="4"/>
                <c:order val="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Arkusz1!$P$2</c15:sqref>
                        </c15:formulaRef>
                      </c:ext>
                    </c:extLst>
                    <c:strCache>
                      <c:ptCount val="1"/>
                      <c:pt idx="0">
                        <c:v>31.12.2022</c:v>
                      </c:pt>
                    </c:strCache>
                  </c:strRef>
                </c:tx>
                <c:dPt>
                  <c:idx val="0"/>
                  <c:bubble3D val="0"/>
                  <c:spPr>
                    <a:solidFill>
                      <a:schemeClr val="accent1"/>
                    </a:solidFill>
                    <a:ln>
                      <a:noFill/>
                    </a:ln>
                    <a:effectLst>
                      <a:outerShdw blurRad="88900" sx="102000" sy="102000" algn="ctr" rotWithShape="0">
                        <a:prstClr val="black">
                          <a:alpha val="20000"/>
                        </a:prstClr>
                      </a:outerShdw>
                    </a:effectLst>
                    <a:scene3d>
                      <a:camera prst="orthographicFront"/>
                      <a:lightRig rig="threePt" dir="t"/>
                    </a:scene3d>
                    <a:sp3d prstMaterial="matte"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6A-CD40-4563-BF03-97EB75956E0A}"/>
                    </c:ext>
                  </c:extLst>
                </c:dPt>
                <c:dPt>
                  <c:idx val="1"/>
                  <c:bubble3D val="0"/>
                  <c:spPr>
                    <a:solidFill>
                      <a:schemeClr val="accent2"/>
                    </a:solidFill>
                    <a:ln>
                      <a:noFill/>
                    </a:ln>
                    <a:effectLst>
                      <a:outerShdw blurRad="88900" sx="102000" sy="102000" algn="ctr" rotWithShape="0">
                        <a:prstClr val="black">
                          <a:alpha val="20000"/>
                        </a:prstClr>
                      </a:outerShdw>
                    </a:effectLst>
                    <a:scene3d>
                      <a:camera prst="orthographicFront"/>
                      <a:lightRig rig="threePt" dir="t"/>
                    </a:scene3d>
                    <a:sp3d prstMaterial="matte"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6C-CD40-4563-BF03-97EB75956E0A}"/>
                    </c:ext>
                  </c:extLst>
                </c:dPt>
                <c:dPt>
                  <c:idx val="2"/>
                  <c:bubble3D val="0"/>
                  <c:spPr>
                    <a:solidFill>
                      <a:schemeClr val="accent3"/>
                    </a:solidFill>
                    <a:ln>
                      <a:noFill/>
                    </a:ln>
                    <a:effectLst>
                      <a:outerShdw blurRad="88900" sx="102000" sy="102000" algn="ctr" rotWithShape="0">
                        <a:prstClr val="black">
                          <a:alpha val="20000"/>
                        </a:prstClr>
                      </a:outerShdw>
                    </a:effectLst>
                    <a:scene3d>
                      <a:camera prst="orthographicFront"/>
                      <a:lightRig rig="threePt" dir="t"/>
                    </a:scene3d>
                    <a:sp3d prstMaterial="matte"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6E-CD40-4563-BF03-97EB75956E0A}"/>
                    </c:ext>
                  </c:extLst>
                </c:dPt>
                <c:dPt>
                  <c:idx val="3"/>
                  <c:bubble3D val="0"/>
                  <c:spPr>
                    <a:solidFill>
                      <a:schemeClr val="accent4"/>
                    </a:solidFill>
                    <a:ln>
                      <a:noFill/>
                    </a:ln>
                    <a:effectLst>
                      <a:outerShdw blurRad="88900" sx="102000" sy="102000" algn="ctr" rotWithShape="0">
                        <a:prstClr val="black">
                          <a:alpha val="20000"/>
                        </a:prstClr>
                      </a:outerShdw>
                    </a:effectLst>
                    <a:scene3d>
                      <a:camera prst="orthographicFront"/>
                      <a:lightRig rig="threePt" dir="t"/>
                    </a:scene3d>
                    <a:sp3d prstMaterial="matte"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70-CD40-4563-BF03-97EB75956E0A}"/>
                    </c:ext>
                  </c:extLst>
                </c:dPt>
                <c:dPt>
                  <c:idx val="4"/>
                  <c:bubble3D val="0"/>
                  <c:spPr>
                    <a:solidFill>
                      <a:schemeClr val="accent5"/>
                    </a:solidFill>
                    <a:ln>
                      <a:noFill/>
                    </a:ln>
                    <a:effectLst>
                      <a:outerShdw blurRad="88900" sx="102000" sy="102000" algn="ctr" rotWithShape="0">
                        <a:prstClr val="black">
                          <a:alpha val="20000"/>
                        </a:prstClr>
                      </a:outerShdw>
                    </a:effectLst>
                    <a:scene3d>
                      <a:camera prst="orthographicFront"/>
                      <a:lightRig rig="threePt" dir="t"/>
                    </a:scene3d>
                    <a:sp3d prstMaterial="matte"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72-CD40-4563-BF03-97EB75956E0A}"/>
                    </c:ext>
                  </c:extLst>
                </c:dPt>
                <c:dPt>
                  <c:idx val="5"/>
                  <c:bubble3D val="0"/>
                  <c:spPr>
                    <a:solidFill>
                      <a:schemeClr val="accent6"/>
                    </a:solidFill>
                    <a:ln>
                      <a:noFill/>
                    </a:ln>
                    <a:effectLst>
                      <a:outerShdw blurRad="88900" sx="102000" sy="102000" algn="ctr" rotWithShape="0">
                        <a:prstClr val="black">
                          <a:alpha val="20000"/>
                        </a:prstClr>
                      </a:outerShdw>
                    </a:effectLst>
                    <a:scene3d>
                      <a:camera prst="orthographicFront"/>
                      <a:lightRig rig="threePt" dir="t"/>
                    </a:scene3d>
                    <a:sp3d prstMaterial="matte"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74-CD40-4563-BF03-97EB75956E0A}"/>
                    </c:ext>
                  </c:extLst>
                </c:dPt>
                <c:dPt>
                  <c:idx val="6"/>
                  <c:bubble3D val="0"/>
                  <c:spPr>
                    <a:solidFill>
                      <a:schemeClr val="accent1">
                        <a:lumMod val="60000"/>
                      </a:schemeClr>
                    </a:solidFill>
                    <a:ln>
                      <a:noFill/>
                    </a:ln>
                    <a:effectLst>
                      <a:outerShdw blurRad="88900" sx="102000" sy="102000" algn="ctr" rotWithShape="0">
                        <a:prstClr val="black">
                          <a:alpha val="20000"/>
                        </a:prstClr>
                      </a:outerShdw>
                    </a:effectLst>
                    <a:scene3d>
                      <a:camera prst="orthographicFront"/>
                      <a:lightRig rig="threePt" dir="t"/>
                    </a:scene3d>
                    <a:sp3d prstMaterial="matte"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76-CD40-4563-BF03-97EB75956E0A}"/>
                    </c:ext>
                  </c:extLst>
                </c:dPt>
                <c:dPt>
                  <c:idx val="7"/>
                  <c:bubble3D val="0"/>
                  <c:spPr>
                    <a:solidFill>
                      <a:schemeClr val="accent2">
                        <a:lumMod val="60000"/>
                      </a:schemeClr>
                    </a:solidFill>
                    <a:ln>
                      <a:noFill/>
                    </a:ln>
                    <a:effectLst>
                      <a:outerShdw blurRad="88900" sx="102000" sy="102000" algn="ctr" rotWithShape="0">
                        <a:prstClr val="black">
                          <a:alpha val="20000"/>
                        </a:prstClr>
                      </a:outerShdw>
                    </a:effectLst>
                    <a:scene3d>
                      <a:camera prst="orthographicFront"/>
                      <a:lightRig rig="threePt" dir="t"/>
                    </a:scene3d>
                    <a:sp3d prstMaterial="matte"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78-CD40-4563-BF03-97EB75956E0A}"/>
                    </c:ext>
                  </c:extLst>
                </c:dPt>
                <c:dPt>
                  <c:idx val="8"/>
                  <c:bubble3D val="0"/>
                  <c:spPr>
                    <a:solidFill>
                      <a:schemeClr val="accent3">
                        <a:lumMod val="60000"/>
                      </a:schemeClr>
                    </a:solidFill>
                    <a:ln>
                      <a:noFill/>
                    </a:ln>
                    <a:effectLst>
                      <a:outerShdw blurRad="88900" sx="102000" sy="102000" algn="ctr" rotWithShape="0">
                        <a:prstClr val="black">
                          <a:alpha val="20000"/>
                        </a:prstClr>
                      </a:outerShdw>
                    </a:effectLst>
                    <a:scene3d>
                      <a:camera prst="orthographicFront"/>
                      <a:lightRig rig="threePt" dir="t"/>
                    </a:scene3d>
                    <a:sp3d prstMaterial="matte"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7A-CD40-4563-BF03-97EB75956E0A}"/>
                    </c:ext>
                  </c:extLst>
                </c:dPt>
                <c:dPt>
                  <c:idx val="9"/>
                  <c:bubble3D val="0"/>
                  <c:spPr>
                    <a:solidFill>
                      <a:schemeClr val="accent4">
                        <a:lumMod val="60000"/>
                      </a:schemeClr>
                    </a:solidFill>
                    <a:ln>
                      <a:noFill/>
                    </a:ln>
                    <a:effectLst>
                      <a:outerShdw blurRad="88900" sx="102000" sy="102000" algn="ctr" rotWithShape="0">
                        <a:prstClr val="black">
                          <a:alpha val="20000"/>
                        </a:prstClr>
                      </a:outerShdw>
                    </a:effectLst>
                    <a:scene3d>
                      <a:camera prst="orthographicFront"/>
                      <a:lightRig rig="threePt" dir="t"/>
                    </a:scene3d>
                    <a:sp3d prstMaterial="matte"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7C-CD40-4563-BF03-97EB75956E0A}"/>
                    </c:ext>
                  </c:extLst>
                </c:dPt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1" i="0" u="none" strike="noStrike" kern="1200" baseline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pl-PL"/>
                    </a:p>
                  </c:txPr>
                  <c:dLblPos val="inEnd"/>
                  <c:showLegendKey val="0"/>
                  <c:showVal val="0"/>
                  <c:showCatName val="0"/>
                  <c:showSerName val="0"/>
                  <c:showPercent val="1"/>
                  <c:showBubbleSize val="0"/>
                  <c:showLeaderLines val="1"/>
                  <c:leaderLines>
                    <c:spPr>
                      <a:ln w="9525" cap="flat" cmpd="sng" algn="ctr">
                        <a:solidFill>
                          <a:schemeClr val="dk1">
                            <a:lumMod val="35000"/>
                            <a:lumOff val="65000"/>
                          </a:schemeClr>
                        </a:solidFill>
                        <a:round/>
                      </a:ln>
                      <a:effectLst/>
                    </c:spPr>
                  </c:leaderLines>
                  <c:extLst xmlns:c15="http://schemas.microsoft.com/office/drawing/2012/chart">
                    <c:ext xmlns:c15="http://schemas.microsoft.com/office/drawing/2012/chart" uri="{CE6537A1-D6FC-4f65-9D91-7224C49458BB}"/>
                  </c:extLst>
                </c:dLbls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Arkusz1!$K$3:$K$12</c15:sqref>
                        </c15:formulaRef>
                      </c:ext>
                    </c:extLst>
                    <c:strCache>
                      <c:ptCount val="10"/>
                      <c:pt idx="0">
                        <c:v>drogi</c:v>
                      </c:pt>
                      <c:pt idx="1">
                        <c:v>rola</c:v>
                      </c:pt>
                      <c:pt idx="2">
                        <c:v>inne</c:v>
                      </c:pt>
                      <c:pt idx="3">
                        <c:v>las</c:v>
                      </c:pt>
                      <c:pt idx="4">
                        <c:v>nieużytki</c:v>
                      </c:pt>
                      <c:pt idx="5">
                        <c:v>mieszkaniowe</c:v>
                      </c:pt>
                      <c:pt idx="6">
                        <c:v>rekreacyjne</c:v>
                      </c:pt>
                      <c:pt idx="7">
                        <c:v>przemysłowe</c:v>
                      </c:pt>
                      <c:pt idx="8">
                        <c:v>pod wodami</c:v>
                      </c:pt>
                      <c:pt idx="9">
                        <c:v>zieleń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Arkusz1!$P$3:$P$12</c15:sqref>
                        </c15:formulaRef>
                      </c:ext>
                    </c:extLst>
                    <c:numCache>
                      <c:formatCode>_("zł"* #,##0.00_);_("zł"* \(#,##0.00\);_("zł"* "-"??_);_(@_)</c:formatCode>
                      <c:ptCount val="10"/>
                      <c:pt idx="0">
                        <c:v>33926821.119999997</c:v>
                      </c:pt>
                      <c:pt idx="1">
                        <c:v>18736433.27</c:v>
                      </c:pt>
                      <c:pt idx="2">
                        <c:v>3645029.76</c:v>
                      </c:pt>
                      <c:pt idx="3">
                        <c:v>528423.93999999994</c:v>
                      </c:pt>
                      <c:pt idx="4">
                        <c:v>2750</c:v>
                      </c:pt>
                      <c:pt idx="5">
                        <c:v>16037131.199999999</c:v>
                      </c:pt>
                      <c:pt idx="6">
                        <c:v>6765594.5800000001</c:v>
                      </c:pt>
                      <c:pt idx="7">
                        <c:v>1999918.68</c:v>
                      </c:pt>
                      <c:pt idx="8">
                        <c:v>218519.47</c:v>
                      </c:pt>
                      <c:pt idx="9">
                        <c:v>0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7D-CD40-4563-BF03-97EB75956E0A}"/>
                  </c:ext>
                </c:extLst>
              </c15:ser>
            </c15:filteredPieSeries>
          </c:ext>
        </c:extLst>
      </c:pie3DChart>
      <c:spPr>
        <a:noFill/>
        <a:ln>
          <a:noFill/>
        </a:ln>
        <a:effectLst/>
      </c:spPr>
    </c:plotArea>
    <c:legend>
      <c:legendPos val="b"/>
      <c:layout/>
      <c:spPr>
        <a:solidFill>
          <a:schemeClr val="lt1">
            <a:alpha val="78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1600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defRPr>
          </a:pPr>
          <a:endParaRPr lang="pl-PL"/>
        </a:p>
      </c:txPr>
    </c:legend>
    <c:plotVisOnly val="1"/>
    <c:dispBlanksAs val="zero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pattFill prst="dkDnDiag">
      <a:fgClr>
        <a:schemeClr val="lt1">
          <a:lumMod val="95000"/>
        </a:schemeClr>
      </a:fgClr>
      <a:bgClr>
        <a:schemeClr val="lt1"/>
      </a:bgClr>
    </a:patt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pl-PL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pl-PL"/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0" u="none" strike="noStrike" kern="1200" cap="all" spc="50" baseline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pPr>
            <a:r>
              <a:rPr lang="pl-PL" sz="20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Jak pisma trafiają do Urzędu?</a:t>
            </a:r>
          </a:p>
        </c:rich>
      </c:tx>
      <c:layout/>
      <c:spPr>
        <a:noFill/>
        <a:ln>
          <a:noFill/>
        </a:ln>
        <a:effectLst/>
      </c:spPr>
    </c:title>
    <c:plotArea>
      <c:layout/>
      <c:pieChart>
        <c:varyColors val="1"/>
        <c:ser>
          <c:idx val="0"/>
          <c:order val="0"/>
          <c:dPt>
            <c:idx val="0"/>
            <c:spPr>
              <a:solidFill>
                <a:schemeClr val="accent1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911-48AC-A41D-174B3FD44016}"/>
              </c:ext>
            </c:extLst>
          </c:dPt>
          <c:dPt>
            <c:idx val="1"/>
            <c:spPr>
              <a:solidFill>
                <a:srgbClr val="00B0F0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E911-48AC-A41D-174B3FD44016}"/>
              </c:ext>
            </c:extLst>
          </c:dPt>
          <c:dPt>
            <c:idx val="2"/>
            <c:spPr>
              <a:solidFill>
                <a:schemeClr val="accent3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E911-48AC-A41D-174B3FD44016}"/>
              </c:ext>
            </c:extLst>
          </c:dPt>
          <c:dPt>
            <c:idx val="3"/>
            <c:spPr>
              <a:solidFill>
                <a:srgbClr val="92D050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E911-48AC-A41D-174B3FD44016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bg2">
                        <a:lumMod val="10000"/>
                      </a:schemeClr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defRPr>
                </a:pPr>
                <a:endParaRPr lang="pl-PL"/>
              </a:p>
            </c:txPr>
            <c:dLblPos val="inEnd"/>
            <c:showPercent val="1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'Analiza trendowa korespondencji'!$C$1:$F$1</c:f>
              <c:strCache>
                <c:ptCount val="4"/>
                <c:pt idx="0">
                  <c:v>ePUAP</c:v>
                </c:pt>
                <c:pt idx="1">
                  <c:v>List</c:v>
                </c:pt>
                <c:pt idx="2">
                  <c:v>Mail</c:v>
                </c:pt>
                <c:pt idx="3">
                  <c:v>Osobiście</c:v>
                </c:pt>
              </c:strCache>
            </c:strRef>
          </c:cat>
          <c:val>
            <c:numRef>
              <c:f>'Analiza trendowa korespondencji'!$C$2:$F$2</c:f>
              <c:numCache>
                <c:formatCode>#,##0</c:formatCode>
                <c:ptCount val="4"/>
                <c:pt idx="0">
                  <c:v>202</c:v>
                </c:pt>
                <c:pt idx="1">
                  <c:v>565</c:v>
                </c:pt>
                <c:pt idx="2">
                  <c:v>134</c:v>
                </c:pt>
                <c:pt idx="3">
                  <c:v>1290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E911-48AC-A41D-174B3FD44016}"/>
            </c:ext>
          </c:extLst>
        </c:ser>
        <c:dLbls>
          <c:showPercent val="1"/>
        </c:dLbls>
        <c:firstSliceAng val="0"/>
      </c:pieChart>
      <c:spPr>
        <a:noFill/>
        <a:ln>
          <a:noFill/>
        </a:ln>
        <a:effectLst/>
      </c:spPr>
    </c:plotArea>
    <c:legend>
      <c:legendPos val="t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defRPr>
          </a:pPr>
          <a:endParaRPr lang="pl-PL"/>
        </a:p>
      </c:txPr>
    </c:legend>
    <c:plotVisOnly val="1"/>
    <c:dispBlanksAs val="zero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pl-PL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pl-PL"/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pl-PL"/>
              <a:t>Tematyka uchwał podjętych w roku 2023</a:t>
            </a:r>
          </a:p>
        </c:rich>
      </c:tx>
      <c:layout/>
      <c:spPr>
        <a:noFill/>
        <a:ln>
          <a:noFill/>
        </a:ln>
        <a:effectLst/>
      </c:spPr>
    </c:title>
    <c:view3D>
      <c:rotX val="50"/>
      <c:rotY val="90"/>
      <c:depthPercent val="100"/>
      <c:perspective val="30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3.147363902539035E-4"/>
          <c:y val="0.23341288420028583"/>
          <c:w val="0.77592610982618238"/>
          <c:h val="0.71510706431966276"/>
        </c:manualLayout>
      </c:layout>
      <c:pie3DChart>
        <c:varyColors val="1"/>
        <c:ser>
          <c:idx val="0"/>
          <c:order val="0"/>
          <c:dPt>
            <c:idx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65B-48BD-8D2E-063E7BCEBD6D}"/>
              </c:ext>
            </c:extLst>
          </c:dPt>
          <c:dPt>
            <c:idx val="1"/>
            <c:spPr>
              <a:solidFill>
                <a:srgbClr val="CCFFCC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65B-48BD-8D2E-063E7BCEBD6D}"/>
              </c:ext>
            </c:extLst>
          </c:dPt>
          <c:dPt>
            <c:idx val="2"/>
            <c:spPr>
              <a:solidFill>
                <a:srgbClr val="00B0F0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865B-48BD-8D2E-063E7BCEBD6D}"/>
              </c:ext>
            </c:extLst>
          </c:dPt>
          <c:dPt>
            <c:idx val="3"/>
            <c:spPr>
              <a:solidFill>
                <a:srgbClr val="FFCCFF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865B-48BD-8D2E-063E7BCEBD6D}"/>
              </c:ext>
            </c:extLst>
          </c:dPt>
          <c:dPt>
            <c:idx val="4"/>
            <c:spPr>
              <a:solidFill>
                <a:schemeClr val="accent5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865B-48BD-8D2E-063E7BCEBD6D}"/>
              </c:ext>
            </c:extLst>
          </c:dPt>
          <c:dPt>
            <c:idx val="5"/>
            <c:spPr>
              <a:solidFill>
                <a:srgbClr val="FFCC99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865B-48BD-8D2E-063E7BCEBD6D}"/>
              </c:ext>
            </c:extLst>
          </c:dPt>
          <c:dPt>
            <c:idx val="6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865B-48BD-8D2E-063E7BCEBD6D}"/>
              </c:ext>
            </c:extLst>
          </c:dPt>
          <c:dPt>
            <c:idx val="7"/>
            <c:spPr>
              <a:solidFill>
                <a:srgbClr val="92D050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865B-48BD-8D2E-063E7BCEBD6D}"/>
              </c:ext>
            </c:extLst>
          </c:dPt>
          <c:dPt>
            <c:idx val="8"/>
            <c:spPr>
              <a:solidFill>
                <a:srgbClr val="FFC000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1-865B-48BD-8D2E-063E7BCEBD6D}"/>
              </c:ext>
            </c:extLst>
          </c:dPt>
          <c:dPt>
            <c:idx val="9"/>
            <c:spPr>
              <a:solidFill>
                <a:srgbClr val="CCFFCC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3-865B-48BD-8D2E-063E7BCEBD6D}"/>
              </c:ext>
            </c:extLst>
          </c:dPt>
          <c:dPt>
            <c:idx val="10"/>
            <c:spPr>
              <a:solidFill>
                <a:schemeClr val="accent5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5-865B-48BD-8D2E-063E7BCEBD6D}"/>
              </c:ext>
            </c:extLst>
          </c:dPt>
          <c:dPt>
            <c:idx val="11"/>
            <c:spPr>
              <a:solidFill>
                <a:srgbClr val="00FFFF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7-865B-48BD-8D2E-063E7BCEBD6D}"/>
              </c:ext>
            </c:extLst>
          </c:dPt>
          <c:dLbls>
            <c:dLbl>
              <c:idx val="0"/>
              <c:layout>
                <c:manualLayout>
                  <c:x val="-0.1104991681776149"/>
                  <c:y val="-0.11202873289487469"/>
                </c:manualLayout>
              </c:layout>
              <c:dLblPos val="bestFit"/>
              <c:showCatName val="1"/>
              <c:showPercent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65B-48BD-8D2E-063E7BCEBD6D}"/>
                </c:ext>
              </c:extLst>
            </c:dLbl>
            <c:dLbl>
              <c:idx val="1"/>
              <c:layout>
                <c:manualLayout>
                  <c:x val="6.4156570542595923E-2"/>
                  <c:y val="-0.11935889770535436"/>
                </c:manualLayout>
              </c:layout>
              <c:dLblPos val="bestFit"/>
              <c:showCatName val="1"/>
              <c:showPercent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65B-48BD-8D2E-063E7BCEBD6D}"/>
                </c:ext>
              </c:extLst>
            </c:dLbl>
            <c:dLbl>
              <c:idx val="2"/>
              <c:layout>
                <c:manualLayout>
                  <c:x val="2.9932970136259417E-2"/>
                  <c:y val="-6.892483034215327E-2"/>
                </c:manualLayout>
              </c:layout>
              <c:dLblPos val="bestFit"/>
              <c:showCatName val="1"/>
              <c:showPercent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865B-48BD-8D2E-063E7BCEBD6D}"/>
                </c:ext>
              </c:extLst>
            </c:dLbl>
            <c:dLbl>
              <c:idx val="3"/>
              <c:layout>
                <c:manualLayout>
                  <c:x val="1.5940058957235718E-2"/>
                  <c:y val="1.8678746237801355E-2"/>
                </c:manualLayout>
              </c:layout>
              <c:dLblPos val="bestFit"/>
              <c:showCatName val="1"/>
              <c:showPercent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865B-48BD-8D2E-063E7BCEBD6D}"/>
                </c:ext>
              </c:extLst>
            </c:dLbl>
            <c:dLbl>
              <c:idx val="4"/>
              <c:layout>
                <c:manualLayout>
                  <c:x val="1.5681471467815906E-2"/>
                  <c:y val="3.5524782375176055E-2"/>
                </c:manualLayout>
              </c:layout>
              <c:dLblPos val="bestFit"/>
              <c:showCatName val="1"/>
              <c:showPercent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865B-48BD-8D2E-063E7BCEBD6D}"/>
                </c:ext>
              </c:extLst>
            </c:dLbl>
            <c:dLbl>
              <c:idx val="5"/>
              <c:layout>
                <c:manualLayout>
                  <c:x val="-7.3205352992389379E-3"/>
                  <c:y val="-5.4229707773015053E-3"/>
                </c:manualLayout>
              </c:layout>
              <c:dLblPos val="bestFit"/>
              <c:showCatName val="1"/>
              <c:showPercent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865B-48BD-8D2E-063E7BCEBD6D}"/>
                </c:ext>
              </c:extLst>
            </c:dLbl>
            <c:dLbl>
              <c:idx val="6"/>
              <c:layout>
                <c:manualLayout>
                  <c:x val="-5.2545493957274876E-2"/>
                  <c:y val="-8.9402676016849241E-3"/>
                </c:manualLayout>
              </c:layout>
              <c:dLblPos val="bestFit"/>
              <c:showCatName val="1"/>
              <c:showPercent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865B-48BD-8D2E-063E7BCEBD6D}"/>
                </c:ext>
              </c:extLst>
            </c:dLbl>
            <c:dLbl>
              <c:idx val="7"/>
              <c:layout>
                <c:manualLayout>
                  <c:x val="-8.4207334132053707E-3"/>
                  <c:y val="3.0421366248137901E-2"/>
                </c:manualLayout>
              </c:layout>
              <c:dLblPos val="bestFit"/>
              <c:showCatName val="1"/>
              <c:showPercent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865B-48BD-8D2E-063E7BCEBD6D}"/>
                </c:ext>
              </c:extLst>
            </c:dLbl>
            <c:dLbl>
              <c:idx val="8"/>
              <c:layout>
                <c:manualLayout>
                  <c:x val="-5.7038740783927639E-3"/>
                  <c:y val="2.9044849123589244E-2"/>
                </c:manualLayout>
              </c:layout>
              <c:dLblPos val="bestFit"/>
              <c:showCatName val="1"/>
              <c:showPercent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865B-48BD-8D2E-063E7BCEBD6D}"/>
                </c:ext>
              </c:extLst>
            </c:dLbl>
            <c:dLbl>
              <c:idx val="9"/>
              <c:layout>
                <c:manualLayout>
                  <c:x val="-6.3081198963229765E-2"/>
                  <c:y val="1.6230403631978439E-2"/>
                </c:manualLayout>
              </c:layout>
              <c:dLblPos val="bestFit"/>
              <c:showCatName val="1"/>
              <c:showPercent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865B-48BD-8D2E-063E7BCEBD6D}"/>
                </c:ext>
              </c:extLst>
            </c:dLbl>
            <c:dLbl>
              <c:idx val="10"/>
              <c:layout>
                <c:manualLayout>
                  <c:x val="-9.4333178857118019E-2"/>
                  <c:y val="1.9324611450595702E-2"/>
                </c:manualLayout>
              </c:layout>
              <c:dLblPos val="bestFit"/>
              <c:showCatName val="1"/>
              <c:showPercent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5-865B-48BD-8D2E-063E7BCEBD6D}"/>
                </c:ext>
              </c:extLst>
            </c:dLbl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lt1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defRPr>
                </a:pPr>
                <a:endParaRPr lang="pl-PL"/>
              </a:p>
            </c:txPr>
            <c:dLblPos val="ctr"/>
            <c:showCatName val="1"/>
            <c:showPercent val="1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'2023'!$B$5:$B$16</c:f>
              <c:strCache>
                <c:ptCount val="12"/>
                <c:pt idx="0">
                  <c:v>budżetowe (w tym WPF)</c:v>
                </c:pt>
                <c:pt idx="1">
                  <c:v>dotacyjne (dotacje, pomoc, finanse)</c:v>
                </c:pt>
                <c:pt idx="2">
                  <c:v>społeczne</c:v>
                </c:pt>
                <c:pt idx="3">
                  <c:v>mpzp</c:v>
                </c:pt>
                <c:pt idx="4">
                  <c:v>programy (plany, regulaminy, konsultacje)</c:v>
                </c:pt>
                <c:pt idx="5">
                  <c:v>oświatowe</c:v>
                </c:pt>
                <c:pt idx="6">
                  <c:v>organizacyjne rady (w tym skargi, petycje)</c:v>
                </c:pt>
                <c:pt idx="7">
                  <c:v>nazwy ulic, itp.</c:v>
                </c:pt>
                <c:pt idx="8">
                  <c:v>pozostałe</c:v>
                </c:pt>
                <c:pt idx="9">
                  <c:v>podatki, opłaty lokalne</c:v>
                </c:pt>
                <c:pt idx="10">
                  <c:v>gosp. nieruchomościami</c:v>
                </c:pt>
                <c:pt idx="11">
                  <c:v>gosp. odpadami komunalnymi</c:v>
                </c:pt>
              </c:strCache>
            </c:strRef>
          </c:cat>
          <c:val>
            <c:numRef>
              <c:f>'2023'!$C$5:$C$16</c:f>
              <c:numCache>
                <c:formatCode>General</c:formatCode>
                <c:ptCount val="12"/>
                <c:pt idx="0">
                  <c:v>23</c:v>
                </c:pt>
                <c:pt idx="1">
                  <c:v>19</c:v>
                </c:pt>
                <c:pt idx="2">
                  <c:v>9</c:v>
                </c:pt>
                <c:pt idx="3">
                  <c:v>8</c:v>
                </c:pt>
                <c:pt idx="4">
                  <c:v>8</c:v>
                </c:pt>
                <c:pt idx="5">
                  <c:v>7</c:v>
                </c:pt>
                <c:pt idx="6">
                  <c:v>5</c:v>
                </c:pt>
                <c:pt idx="7">
                  <c:v>5</c:v>
                </c:pt>
                <c:pt idx="8">
                  <c:v>4</c:v>
                </c:pt>
                <c:pt idx="9">
                  <c:v>4</c:v>
                </c:pt>
                <c:pt idx="10">
                  <c:v>3</c:v>
                </c:pt>
                <c:pt idx="11">
                  <c:v>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8-865B-48BD-8D2E-063E7BCEBD6D}"/>
            </c:ext>
          </c:extLst>
        </c:ser>
        <c:dLbls>
          <c:showCatName val="1"/>
        </c:dLbls>
      </c:pie3D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7984199289978942"/>
          <c:y val="0.12703699199762192"/>
          <c:w val="0.31337742668252722"/>
          <c:h val="0.83355999418991544"/>
        </c:manualLayout>
      </c:layout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defRPr>
          </a:pPr>
          <a:endParaRPr lang="pl-PL"/>
        </a:p>
      </c:txPr>
    </c:legend>
    <c:plotVisOnly val="1"/>
    <c:dispBlanksAs val="zero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pl-PL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pl-PL"/>
  <c:chart>
    <c:autoTitleDeleted val="1"/>
    <c:view3D>
      <c:depthPercent val="100"/>
      <c:perspective val="30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3.4304543963254601E-2"/>
          <c:y val="0"/>
          <c:w val="0.95312778871391068"/>
          <c:h val="0.83594969378827666"/>
        </c:manualLayout>
      </c:layout>
      <c:bar3DChart>
        <c:barDir val="bar"/>
        <c:grouping val="stacked"/>
        <c:ser>
          <c:idx val="0"/>
          <c:order val="0"/>
          <c:tx>
            <c:strRef>
              <c:f>'[dotacje proekoligiczne.xlsx]Arkusz1'!$A$4</c:f>
              <c:strCache>
                <c:ptCount val="1"/>
                <c:pt idx="0">
                  <c:v>piece gazowe</c:v>
                </c:pt>
              </c:strCache>
            </c:strRef>
          </c:tx>
          <c:spPr>
            <a:solidFill>
              <a:srgbClr val="00FFFF"/>
            </a:solidFill>
            <a:ln w="9525" cap="flat" cmpd="sng" algn="ctr">
              <a:solidFill>
                <a:schemeClr val="accent1">
                  <a:shade val="95000"/>
                </a:schemeClr>
              </a:solidFill>
              <a:round/>
            </a:ln>
            <a:effectLst/>
            <a:sp3d contourW="9525">
              <a:contourClr>
                <a:schemeClr val="accent1">
                  <a:shade val="95000"/>
                </a:schemeClr>
              </a:contourClr>
            </a:sp3d>
          </c:spPr>
          <c:cat>
            <c:strRef>
              <c:f>'[dotacje proekoligiczne.xlsx]Arkusz1'!$B$3:$I$3</c:f>
              <c:strCache>
                <c:ptCount val="3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</c:strCache>
              <c:extLst xmlns:c16r2="http://schemas.microsoft.com/office/drawing/2015/06/chart"/>
            </c:strRef>
          </c:cat>
          <c:val>
            <c:numRef>
              <c:f>'[dotacje proekoligiczne.xlsx]Arkusz1'!$B$4:$I$4</c:f>
              <c:numCache>
                <c:formatCode>General</c:formatCode>
                <c:ptCount val="3"/>
                <c:pt idx="0">
                  <c:v>31</c:v>
                </c:pt>
                <c:pt idx="1">
                  <c:v>18</c:v>
                </c:pt>
                <c:pt idx="2">
                  <c:v>11</c:v>
                </c:pt>
              </c:numCache>
              <c:extLst xmlns:c16r2="http://schemas.microsoft.com/office/drawing/2015/06/chart"/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A704-4C26-B72B-0D78949244E0}"/>
            </c:ext>
          </c:extLst>
        </c:ser>
        <c:ser>
          <c:idx val="1"/>
          <c:order val="1"/>
          <c:tx>
            <c:strRef>
              <c:f>'[dotacje proekoligiczne.xlsx]Arkusz1'!$A$5</c:f>
              <c:strCache>
                <c:ptCount val="1"/>
                <c:pt idx="0">
                  <c:v>piece Eco</c:v>
                </c:pt>
              </c:strCache>
            </c:strRef>
          </c:tx>
          <c:spPr>
            <a:solidFill>
              <a:srgbClr val="CCFFCC"/>
            </a:solidFill>
            <a:ln w="9525" cap="flat" cmpd="sng" algn="ctr">
              <a:solidFill>
                <a:schemeClr val="accent2">
                  <a:shade val="95000"/>
                </a:schemeClr>
              </a:solidFill>
              <a:round/>
            </a:ln>
            <a:effectLst/>
            <a:sp3d contourW="9525">
              <a:contourClr>
                <a:schemeClr val="accent2">
                  <a:shade val="95000"/>
                </a:schemeClr>
              </a:contourClr>
            </a:sp3d>
          </c:spPr>
          <c:cat>
            <c:strRef>
              <c:f>'[dotacje proekoligiczne.xlsx]Arkusz1'!$B$3:$I$3</c:f>
              <c:strCache>
                <c:ptCount val="3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</c:strCache>
              <c:extLst xmlns:c16r2="http://schemas.microsoft.com/office/drawing/2015/06/chart"/>
            </c:strRef>
          </c:cat>
          <c:val>
            <c:numRef>
              <c:f>'[dotacje proekoligiczne.xlsx]Arkusz1'!$B$5:$I$5</c:f>
              <c:numCache>
                <c:formatCode>General</c:formatCode>
                <c:ptCount val="3"/>
                <c:pt idx="0">
                  <c:v>32</c:v>
                </c:pt>
                <c:pt idx="1">
                  <c:v>16</c:v>
                </c:pt>
                <c:pt idx="2">
                  <c:v>31</c:v>
                </c:pt>
              </c:numCache>
              <c:extLst xmlns:c16r2="http://schemas.microsoft.com/office/drawing/2015/06/chart"/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A704-4C26-B72B-0D78949244E0}"/>
            </c:ext>
          </c:extLst>
        </c:ser>
        <c:ser>
          <c:idx val="2"/>
          <c:order val="2"/>
          <c:tx>
            <c:strRef>
              <c:f>'[dotacje proekoligiczne.xlsx]Arkusz1'!$A$6</c:f>
              <c:strCache>
                <c:ptCount val="1"/>
                <c:pt idx="0">
                  <c:v>panele fotowoltaiczne</c:v>
                </c:pt>
              </c:strCache>
            </c:strRef>
          </c:tx>
          <c:spPr>
            <a:solidFill>
              <a:srgbClr val="99FF99"/>
            </a:solidFill>
            <a:ln w="9525" cap="flat" cmpd="sng" algn="ctr">
              <a:solidFill>
                <a:schemeClr val="accent3">
                  <a:shade val="95000"/>
                </a:schemeClr>
              </a:solidFill>
              <a:round/>
            </a:ln>
            <a:effectLst/>
            <a:sp3d contourW="9525">
              <a:contourClr>
                <a:schemeClr val="accent3">
                  <a:shade val="95000"/>
                </a:schemeClr>
              </a:contourClr>
            </a:sp3d>
          </c:spPr>
          <c:cat>
            <c:strRef>
              <c:f>'[dotacje proekoligiczne.xlsx]Arkusz1'!$B$3:$I$3</c:f>
              <c:strCache>
                <c:ptCount val="3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</c:strCache>
              <c:extLst xmlns:c16r2="http://schemas.microsoft.com/office/drawing/2015/06/chart"/>
            </c:strRef>
          </c:cat>
          <c:val>
            <c:numRef>
              <c:f>'[dotacje proekoligiczne.xlsx]Arkusz1'!$B$6:$I$6</c:f>
              <c:numCache>
                <c:formatCode>General</c:formatCode>
                <c:ptCount val="3"/>
                <c:pt idx="0">
                  <c:v>78</c:v>
                </c:pt>
                <c:pt idx="1">
                  <c:v>48</c:v>
                </c:pt>
                <c:pt idx="2">
                  <c:v>12</c:v>
                </c:pt>
              </c:numCache>
              <c:extLst xmlns:c16r2="http://schemas.microsoft.com/office/drawing/2015/06/chart"/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A704-4C26-B72B-0D78949244E0}"/>
            </c:ext>
          </c:extLst>
        </c:ser>
        <c:ser>
          <c:idx val="8"/>
          <c:order val="8"/>
          <c:tx>
            <c:strRef>
              <c:f>'[dotacje proekoligiczne.xlsx]Arkusz1'!$A$12</c:f>
              <c:strCache>
                <c:ptCount val="1"/>
                <c:pt idx="0">
                  <c:v>urządzenie elektryczne</c:v>
                </c:pt>
              </c:strCache>
            </c:strRef>
          </c:tx>
          <c:spPr>
            <a:solidFill>
              <a:schemeClr val="accent5">
                <a:lumMod val="75000"/>
              </a:schemeClr>
            </a:solidFill>
            <a:ln w="9525" cap="flat" cmpd="sng" algn="ctr">
              <a:solidFill>
                <a:schemeClr val="accent3">
                  <a:lumMod val="60000"/>
                  <a:shade val="95000"/>
                </a:schemeClr>
              </a:solidFill>
              <a:round/>
            </a:ln>
            <a:effectLst/>
            <a:sp3d contourW="9525">
              <a:contourClr>
                <a:schemeClr val="accent3">
                  <a:lumMod val="60000"/>
                  <a:shade val="95000"/>
                </a:schemeClr>
              </a:contourClr>
            </a:sp3d>
          </c:spPr>
          <c:cat>
            <c:strRef>
              <c:f>'[dotacje proekoligiczne.xlsx]Arkusz1'!$B$3:$I$3</c:f>
              <c:strCache>
                <c:ptCount val="3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</c:strCache>
              <c:extLst xmlns:c16r2="http://schemas.microsoft.com/office/drawing/2015/06/chart"/>
            </c:strRef>
          </c:cat>
          <c:val>
            <c:numRef>
              <c:f>'[dotacje proekoligiczne.xlsx]Arkusz1'!$B$12:$I$12</c:f>
              <c:numCache>
                <c:formatCode>General</c:formatCode>
                <c:ptCount val="3"/>
                <c:pt idx="0">
                  <c:v>1</c:v>
                </c:pt>
                <c:pt idx="1">
                  <c:v>0</c:v>
                </c:pt>
                <c:pt idx="2">
                  <c:v>0</c:v>
                </c:pt>
              </c:numCache>
              <c:extLst xmlns:c16r2="http://schemas.microsoft.com/office/drawing/2015/06/chart"/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A704-4C26-B72B-0D78949244E0}"/>
            </c:ext>
          </c:extLst>
        </c:ser>
        <c:ser>
          <c:idx val="3"/>
          <c:order val="3"/>
          <c:tx>
            <c:strRef>
              <c:f>'[dotacje proekoligiczne.xlsx]Arkusz1'!$A$7</c:f>
              <c:strCache>
                <c:ptCount val="1"/>
                <c:pt idx="0">
                  <c:v>pompy ciepła/kolektory słoneczne</c:v>
                </c:pt>
              </c:strCache>
            </c:strRef>
          </c:tx>
          <c:spPr>
            <a:solidFill>
              <a:srgbClr val="FFCC99"/>
            </a:solidFill>
            <a:ln w="9525" cap="flat" cmpd="sng" algn="ctr">
              <a:solidFill>
                <a:schemeClr val="accent4">
                  <a:shade val="95000"/>
                </a:schemeClr>
              </a:solidFill>
              <a:round/>
            </a:ln>
            <a:effectLst/>
            <a:sp3d contourW="9525">
              <a:contourClr>
                <a:schemeClr val="accent4">
                  <a:shade val="95000"/>
                </a:schemeClr>
              </a:contourClr>
            </a:sp3d>
          </c:spPr>
          <c:cat>
            <c:strRef>
              <c:f>'[dotacje proekoligiczne.xlsx]Arkusz1'!$B$3:$I$3</c:f>
              <c:strCache>
                <c:ptCount val="3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</c:strCache>
              <c:extLst xmlns:c16r2="http://schemas.microsoft.com/office/drawing/2015/06/chart"/>
            </c:strRef>
          </c:cat>
          <c:val>
            <c:numRef>
              <c:f>'[dotacje proekoligiczne.xlsx]Arkusz1'!$B$7:$I$7</c:f>
              <c:numCache>
                <c:formatCode>General</c:formatCode>
                <c:ptCount val="3"/>
                <c:pt idx="0">
                  <c:v>4</c:v>
                </c:pt>
                <c:pt idx="1">
                  <c:v>20</c:v>
                </c:pt>
                <c:pt idx="2">
                  <c:v>18</c:v>
                </c:pt>
              </c:numCache>
              <c:extLst xmlns:c16r2="http://schemas.microsoft.com/office/drawing/2015/06/chart"/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A704-4C26-B72B-0D78949244E0}"/>
            </c:ext>
          </c:extLst>
        </c:ser>
        <c:ser>
          <c:idx val="4"/>
          <c:order val="4"/>
          <c:tx>
            <c:strRef>
              <c:f>'[dotacje proekoligiczne.xlsx]Arkusz1'!$A$8</c:f>
              <c:strCache>
                <c:ptCount val="1"/>
                <c:pt idx="0">
                  <c:v>przydomowe oczyszczalnie ścieków</c:v>
                </c:pt>
              </c:strCache>
            </c:strRef>
          </c:tx>
          <c:spPr>
            <a:solidFill>
              <a:srgbClr val="CCCCFF"/>
            </a:solidFill>
            <a:ln w="9525" cap="flat" cmpd="sng" algn="ctr">
              <a:solidFill>
                <a:schemeClr val="accent5">
                  <a:shade val="95000"/>
                </a:schemeClr>
              </a:solidFill>
              <a:round/>
            </a:ln>
            <a:effectLst/>
            <a:sp3d contourW="9525">
              <a:contourClr>
                <a:schemeClr val="accent5">
                  <a:shade val="95000"/>
                </a:schemeClr>
              </a:contourClr>
            </a:sp3d>
          </c:spPr>
          <c:cat>
            <c:strRef>
              <c:f>'[dotacje proekoligiczne.xlsx]Arkusz1'!$B$3:$I$3</c:f>
              <c:strCache>
                <c:ptCount val="3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</c:strCache>
              <c:extLst xmlns:c16r2="http://schemas.microsoft.com/office/drawing/2015/06/chart"/>
            </c:strRef>
          </c:cat>
          <c:val>
            <c:numRef>
              <c:f>'[dotacje proekoligiczne.xlsx]Arkusz1'!$B$8:$I$8</c:f>
              <c:numCache>
                <c:formatCode>General</c:formatCode>
                <c:ptCount val="3"/>
                <c:pt idx="0">
                  <c:v>2</c:v>
                </c:pt>
                <c:pt idx="1">
                  <c:v>1</c:v>
                </c:pt>
                <c:pt idx="2">
                  <c:v>0</c:v>
                </c:pt>
              </c:numCache>
              <c:extLst xmlns:c16r2="http://schemas.microsoft.com/office/drawing/2015/06/chart"/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A704-4C26-B72B-0D78949244E0}"/>
            </c:ext>
          </c:extLst>
        </c:ser>
        <c:ser>
          <c:idx val="5"/>
          <c:order val="5"/>
          <c:tx>
            <c:strRef>
              <c:f>'[dotacje proekoligiczne.xlsx]Arkusz1'!$A$9</c:f>
              <c:strCache>
                <c:ptCount val="1"/>
                <c:pt idx="0">
                  <c:v>azbest</c:v>
                </c:pt>
              </c:strCache>
            </c:strRef>
          </c:tx>
          <c:spPr>
            <a:solidFill>
              <a:srgbClr val="FFCCFF"/>
            </a:solidFill>
            <a:ln w="9525" cap="flat" cmpd="sng" algn="ctr">
              <a:solidFill>
                <a:schemeClr val="accent6">
                  <a:shade val="95000"/>
                </a:schemeClr>
              </a:solidFill>
              <a:round/>
            </a:ln>
            <a:effectLst/>
            <a:sp3d contourW="9525">
              <a:contourClr>
                <a:schemeClr val="accent6">
                  <a:shade val="95000"/>
                </a:schemeClr>
              </a:contourClr>
            </a:sp3d>
          </c:spPr>
          <c:cat>
            <c:strRef>
              <c:f>'[dotacje proekoligiczne.xlsx]Arkusz1'!$B$3:$I$3</c:f>
              <c:strCache>
                <c:ptCount val="3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</c:strCache>
              <c:extLst xmlns:c16r2="http://schemas.microsoft.com/office/drawing/2015/06/chart"/>
            </c:strRef>
          </c:cat>
          <c:val>
            <c:numRef>
              <c:f>'[dotacje proekoligiczne.xlsx]Arkusz1'!$B$9:$I$9</c:f>
              <c:numCache>
                <c:formatCode>General</c:formatCode>
                <c:ptCount val="3"/>
                <c:pt idx="0">
                  <c:v>17</c:v>
                </c:pt>
                <c:pt idx="1">
                  <c:v>13</c:v>
                </c:pt>
                <c:pt idx="2">
                  <c:v>14</c:v>
                </c:pt>
              </c:numCache>
              <c:extLst xmlns:c16r2="http://schemas.microsoft.com/office/drawing/2015/06/chart"/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A704-4C26-B72B-0D78949244E0}"/>
            </c:ext>
          </c:extLst>
        </c:ser>
        <c:ser>
          <c:idx val="6"/>
          <c:order val="6"/>
          <c:tx>
            <c:strRef>
              <c:f>'[dotacje proekoligiczne.xlsx]Arkusz1'!$A$10</c:f>
              <c:strCache>
                <c:ptCount val="1"/>
                <c:pt idx="0">
                  <c:v>zbiorniki na wodę</c:v>
                </c:pt>
              </c:strCache>
            </c:strRef>
          </c:tx>
          <c:spPr>
            <a:solidFill>
              <a:srgbClr val="33CCFF"/>
            </a:solidFill>
            <a:ln w="9525" cap="flat" cmpd="sng" algn="ctr">
              <a:solidFill>
                <a:schemeClr val="accent1">
                  <a:lumMod val="60000"/>
                  <a:shade val="95000"/>
                </a:schemeClr>
              </a:solidFill>
              <a:round/>
            </a:ln>
            <a:effectLst/>
            <a:sp3d contourW="9525">
              <a:contourClr>
                <a:schemeClr val="accent1">
                  <a:lumMod val="60000"/>
                  <a:shade val="95000"/>
                </a:schemeClr>
              </a:contourClr>
            </a:sp3d>
          </c:spPr>
          <c:cat>
            <c:strRef>
              <c:f>'[dotacje proekoligiczne.xlsx]Arkusz1'!$B$3:$I$3</c:f>
              <c:strCache>
                <c:ptCount val="3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</c:strCache>
              <c:extLst xmlns:c16r2="http://schemas.microsoft.com/office/drawing/2015/06/chart"/>
            </c:strRef>
          </c:cat>
          <c:val>
            <c:numRef>
              <c:f>'[dotacje proekoligiczne.xlsx]Arkusz1'!$B$10:$I$10</c:f>
              <c:numCache>
                <c:formatCode>General</c:formatCode>
                <c:ptCount val="3"/>
                <c:pt idx="0">
                  <c:v>29</c:v>
                </c:pt>
                <c:pt idx="1">
                  <c:v>29</c:v>
                </c:pt>
                <c:pt idx="2">
                  <c:v>13</c:v>
                </c:pt>
              </c:numCache>
              <c:extLst xmlns:c16r2="http://schemas.microsoft.com/office/drawing/2015/06/chart"/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7-A704-4C26-B72B-0D78949244E0}"/>
            </c:ext>
          </c:extLst>
        </c:ser>
        <c:ser>
          <c:idx val="7"/>
          <c:order val="7"/>
          <c:tx>
            <c:strRef>
              <c:f>'[dotacje proekoligiczne.xlsx]Arkusz1'!$A$11</c:f>
              <c:strCache>
                <c:ptCount val="1"/>
                <c:pt idx="0">
                  <c:v>przyłącze kanalizacyjne</c:v>
                </c:pt>
              </c:strCache>
            </c:strRef>
          </c:tx>
          <c:spPr>
            <a:solidFill>
              <a:srgbClr val="7030A0"/>
            </a:solidFill>
            <a:ln w="9525" cap="flat" cmpd="sng" algn="ctr">
              <a:solidFill>
                <a:schemeClr val="accent2">
                  <a:lumMod val="60000"/>
                  <a:shade val="95000"/>
                </a:schemeClr>
              </a:solidFill>
              <a:round/>
            </a:ln>
            <a:effectLst/>
            <a:sp3d contourW="9525">
              <a:contourClr>
                <a:schemeClr val="accent2">
                  <a:lumMod val="60000"/>
                  <a:shade val="95000"/>
                </a:schemeClr>
              </a:contourClr>
            </a:sp3d>
          </c:spPr>
          <c:cat>
            <c:strRef>
              <c:f>'[dotacje proekoligiczne.xlsx]Arkusz1'!$B$3:$I$3</c:f>
              <c:strCache>
                <c:ptCount val="3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</c:strCache>
              <c:extLst xmlns:c16r2="http://schemas.microsoft.com/office/drawing/2015/06/chart"/>
            </c:strRef>
          </c:cat>
          <c:val>
            <c:numRef>
              <c:f>'[dotacje proekoligiczne.xlsx]Arkusz1'!$B$11:$I$11</c:f>
              <c:numCache>
                <c:formatCode>General</c:formatCode>
                <c:ptCount val="3"/>
                <c:pt idx="0">
                  <c:v>0</c:v>
                </c:pt>
                <c:pt idx="1">
                  <c:v>1</c:v>
                </c:pt>
                <c:pt idx="2">
                  <c:v>5</c:v>
                </c:pt>
              </c:numCache>
              <c:extLst xmlns:c16r2="http://schemas.microsoft.com/office/drawing/2015/06/chart"/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A704-4C26-B72B-0D78949244E0}"/>
            </c:ext>
          </c:extLst>
        </c:ser>
        <c:dLbls/>
        <c:shape val="box"/>
        <c:axId val="132159360"/>
        <c:axId val="132160896"/>
        <c:axId val="0"/>
      </c:bar3DChart>
      <c:catAx>
        <c:axId val="132159360"/>
        <c:scaling>
          <c:orientation val="minMax"/>
        </c:scaling>
        <c:axPos val="l"/>
        <c:numFmt formatCode="General" sourceLinked="1"/>
        <c:majorTickMark val="none"/>
        <c:tickLblPos val="nextTo"/>
        <c:spPr>
          <a:noFill/>
          <a:ln w="9525" cap="flat" cmpd="sng" algn="ctr">
            <a:solidFill>
              <a:srgbClr val="4472C4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spc="20" baseline="0">
                <a:solidFill>
                  <a:schemeClr val="dk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pPr>
            <a:endParaRPr lang="pl-PL"/>
          </a:p>
        </c:txPr>
        <c:crossAx val="132160896"/>
        <c:crosses val="autoZero"/>
        <c:auto val="1"/>
        <c:lblAlgn val="ctr"/>
        <c:lblOffset val="100"/>
      </c:catAx>
      <c:valAx>
        <c:axId val="132160896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>
            <a:solidFill>
              <a:srgbClr val="4472C4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spc="2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132159360"/>
        <c:crosses val="autoZero"/>
        <c:crossBetween val="between"/>
      </c:valAx>
      <c:spPr>
        <a:pattFill prst="pct5">
          <a:fgClr>
            <a:schemeClr val="accent5">
              <a:lumMod val="75000"/>
            </a:schemeClr>
          </a:fgClr>
          <a:bgClr>
            <a:schemeClr val="bg1"/>
          </a:bgClr>
        </a:pattFill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3.8922572178477693E-2"/>
          <c:y val="0.87797812773403339"/>
          <c:w val="0.92111310695538051"/>
          <c:h val="0.11091076115485562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defRPr>
          </a:pPr>
          <a:endParaRPr lang="pl-PL"/>
        </a:p>
      </c:txPr>
    </c:legend>
    <c:plotVisOnly val="1"/>
    <c:dispBlanksAs val="zero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lt1"/>
    </a:solidFill>
    <a:ln>
      <a:noFill/>
    </a:ln>
    <a:effectLst/>
  </c:spPr>
  <c:txPr>
    <a:bodyPr/>
    <a:lstStyle/>
    <a:p>
      <a:pPr>
        <a:defRPr/>
      </a:pPr>
      <a:endParaRPr lang="pl-PL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61">
  <cs:axisTitle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>
            <a:lumMod val="95000"/>
          </a:schemeClr>
        </a:fgClr>
        <a:bgClr>
          <a:schemeClr val="lt1"/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317500" algn="ctr" rotWithShape="0">
          <a:prstClr val="black">
            <a:alpha val="25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20000"/>
          </a:prstClr>
        </a:outerShdw>
      </a:effectLst>
      <a:scene3d>
        <a:camera prst="orthographicFront"/>
        <a:lightRig rig="threePt" dir="t"/>
      </a:scene3d>
      <a:sp3d prstMaterial="matte"/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noFill/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8000"/>
        </a:schemeClr>
      </a:solidFill>
    </cs:spPr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65000"/>
        <a:lumOff val="3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64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30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b="0" kern="1200" spc="20" baseline="0"/>
  </cs:categoryAxis>
  <cs:chartArea mods="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 cmpd="sng" algn="ctr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</cs:dataPointMarker>
  <cs:dataPointMarkerLayout symbol="circle" size="4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>
        <a:solidFill>
          <a:schemeClr val="dk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  <a:alpha val="33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dk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dk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gradFill>
        <a:gsLst>
          <a:gs pos="100000">
            <a:schemeClr val="lt1">
              <a:lumMod val="95000"/>
            </a:schemeClr>
          </a:gs>
          <a:gs pos="0">
            <a:schemeClr val="lt1"/>
          </a:gs>
        </a:gsLst>
        <a:lin ang="5400000" scaled="0"/>
      </a:gradFill>
    </cs:spPr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dk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 spc="20" baseline="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DA18934-632C-41C3-868D-FE06ABC3F5E6}" type="doc">
      <dgm:prSet loTypeId="urn:microsoft.com/office/officeart/2016/7/layout/BasicProcessNew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93A2F016-EBA1-48E9-AB58-985646C2EB85}">
      <dgm:prSet custT="1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pl-PL" sz="200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Raport obejmuje podsumowanie działalności burmistrza </a:t>
          </a:r>
          <a:br>
            <a:rPr lang="pl-PL" sz="200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</a:br>
          <a:r>
            <a:rPr lang="pl-PL" sz="2000" b="1" u="sng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w roku poprzednim</a:t>
          </a:r>
          <a:r>
            <a:rPr lang="pl-PL" sz="200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, </a:t>
          </a:r>
          <a:br>
            <a:rPr lang="pl-PL" sz="200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</a:br>
          <a:r>
            <a:rPr lang="pl-PL" sz="200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w szczególności:</a:t>
          </a:r>
        </a:p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pl-PL" sz="200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A) realizację polityk, programów i strategii</a:t>
          </a:r>
        </a:p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pl-PL" sz="200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B) realizację uchwał rady gminy,</a:t>
          </a:r>
          <a:endParaRPr lang="en-US" sz="2000" dirty="0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  <a:p>
          <a:pPr marL="0" marR="0" lvl="0" indent="0" defTabSz="48895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lang="pl-PL" sz="200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C) realizację budżetu obywatelskiego.</a:t>
          </a:r>
          <a:endParaRPr lang="en-US" sz="2000" dirty="0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  <a:p>
          <a:pPr marL="0" lvl="0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dirty="0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C0FEF2D2-0DAF-4786-A8FC-99F91BA49529}" type="parTrans" cxnId="{E526539F-3F46-408C-BFF6-E4FE3E4B3AF7}">
      <dgm:prSet/>
      <dgm:spPr/>
      <dgm:t>
        <a:bodyPr/>
        <a:lstStyle/>
        <a:p>
          <a:endParaRPr lang="en-US" sz="1400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2330E603-233C-423A-8505-FB8486291FE8}" type="sibTrans" cxnId="{E526539F-3F46-408C-BFF6-E4FE3E4B3AF7}">
      <dgm:prSet phldrT="1" phldr="0"/>
      <dgm:spPr/>
      <dgm:t>
        <a:bodyPr/>
        <a:lstStyle/>
        <a:p>
          <a:endParaRPr lang="en-US" sz="1400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96E8AD3B-9345-453E-9EB1-A71D0BA05444}">
      <dgm:prSet custT="1"/>
      <dgm:spPr/>
      <dgm:t>
        <a:bodyPr/>
        <a:lstStyle/>
        <a:p>
          <a:r>
            <a:rPr lang="pl-PL" sz="160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Rada może określić w drodze uchwały szczegółowe wymogi dotyczące raportu</a:t>
          </a:r>
          <a:endParaRPr lang="en-US" sz="1600" dirty="0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4B35145A-D5E4-4EAE-89D2-4C750485D5A6}" type="parTrans" cxnId="{1707FEA3-D3ED-4663-93F6-EB1E47CADA64}">
      <dgm:prSet/>
      <dgm:spPr/>
      <dgm:t>
        <a:bodyPr/>
        <a:lstStyle/>
        <a:p>
          <a:endParaRPr lang="en-US" sz="1400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7BE92F87-3F71-4558-96AA-716098B44161}" type="sibTrans" cxnId="{1707FEA3-D3ED-4663-93F6-EB1E47CADA64}">
      <dgm:prSet phldrT="5" phldr="0"/>
      <dgm:spPr/>
      <dgm:t>
        <a:bodyPr/>
        <a:lstStyle/>
        <a:p>
          <a:endParaRPr lang="en-US" sz="1400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C9488625-300A-4220-B2E0-72CB7F5DDF9E}">
      <dgm:prSet custT="1"/>
      <dgm:spPr/>
      <dgm:t>
        <a:bodyPr/>
        <a:lstStyle/>
        <a:p>
          <a:r>
            <a:rPr lang="pl-PL" sz="180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Rada rozpatruje raport podczas sesji, na której podejmowana jest uchwała w sprawie udzielenia lub nieudzielenia absolutorium burmistrzowi. </a:t>
          </a:r>
          <a:endParaRPr lang="en-US" sz="1800" dirty="0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F2B35C5E-C4F5-403F-8D0E-AC4DFF974B36}" type="parTrans" cxnId="{17DE66B4-C68C-4B12-ADD4-CF70CB20554E}">
      <dgm:prSet/>
      <dgm:spPr/>
      <dgm:t>
        <a:bodyPr/>
        <a:lstStyle/>
        <a:p>
          <a:endParaRPr lang="en-US" sz="1400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853D3B07-F112-4F9D-8F31-3DB9B26B78E7}" type="sibTrans" cxnId="{17DE66B4-C68C-4B12-ADD4-CF70CB20554E}">
      <dgm:prSet phldrT="6" phldr="0"/>
      <dgm:spPr/>
      <dgm:t>
        <a:bodyPr/>
        <a:lstStyle/>
        <a:p>
          <a:endParaRPr lang="en-US" sz="1400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7F91EA20-CEB5-4BD9-B538-EC1B604B6B5C}">
      <dgm:prSet custT="1"/>
      <dgm:spPr/>
      <dgm:t>
        <a:bodyPr/>
        <a:lstStyle/>
        <a:p>
          <a:r>
            <a:rPr lang="pl-PL" sz="180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Nad raportem przeprowadza się debatę</a:t>
          </a:r>
          <a:endParaRPr lang="en-US" sz="1800" dirty="0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6EA0C1C2-DCD1-4E5C-9097-81C959D9DE2C}" type="parTrans" cxnId="{20454DCD-757F-4F6D-B491-FCFFD3BB193E}">
      <dgm:prSet/>
      <dgm:spPr/>
      <dgm:t>
        <a:bodyPr/>
        <a:lstStyle/>
        <a:p>
          <a:endParaRPr lang="en-US" sz="1400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6E4AAFCF-809C-49B5-B9F6-8BBE9FCC0F4A}" type="sibTrans" cxnId="{20454DCD-757F-4F6D-B491-FCFFD3BB193E}">
      <dgm:prSet phldrT="7" phldr="0"/>
      <dgm:spPr/>
      <dgm:t>
        <a:bodyPr/>
        <a:lstStyle/>
        <a:p>
          <a:endParaRPr lang="en-US" sz="1400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BB754D6A-93A0-4CF9-9189-CAA54E4B745B}">
      <dgm:prSet custT="1"/>
      <dgm:spPr/>
      <dgm:t>
        <a:bodyPr/>
        <a:lstStyle/>
        <a:p>
          <a:r>
            <a:rPr lang="pl-PL" sz="160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Po debacie przeprowadza się głosowanie o udzielenie organowi wotum zaufania. Uchwałę podejmuje się bezwzględną większością głosów ustawowego składu rady (8). Niepodjęcie uchwały o udzieleniu wotum jest równoznaczne z podjęciem uchwały o nieudzieleniu wotum zaufania.</a:t>
          </a:r>
          <a:endParaRPr lang="en-US" sz="1600" dirty="0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7C8E54F7-D9B6-4F93-823E-286922F61FEB}" type="parTrans" cxnId="{EAD4FCB7-7559-481F-9310-CC783DF2A4C7}">
      <dgm:prSet/>
      <dgm:spPr/>
      <dgm:t>
        <a:bodyPr/>
        <a:lstStyle/>
        <a:p>
          <a:endParaRPr lang="en-US" sz="1400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969CA920-B469-4C05-BBD3-2498D57C8CC3}" type="sibTrans" cxnId="{EAD4FCB7-7559-481F-9310-CC783DF2A4C7}">
      <dgm:prSet phldrT="8" phldr="0"/>
      <dgm:spPr/>
      <dgm:t>
        <a:bodyPr/>
        <a:lstStyle/>
        <a:p>
          <a:endParaRPr lang="en-US" sz="1400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D2B34C29-E4DC-4EB7-B52C-6F0B49158F2E}">
      <dgm:prSet custT="1"/>
      <dgm:spPr/>
      <dgm:t>
        <a:bodyPr/>
        <a:lstStyle/>
        <a:p>
          <a:r>
            <a:rPr lang="pl-PL" sz="140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W przypadku nieudzielenia wotum w dwóch kolejnych latach rada </a:t>
          </a:r>
          <a:r>
            <a:rPr lang="pl-PL" sz="1400" b="1" u="sng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może</a:t>
          </a:r>
          <a:r>
            <a:rPr lang="pl-PL" sz="140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podjąć uchwałę </a:t>
          </a:r>
          <a:br>
            <a:rPr lang="pl-PL" sz="140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</a:br>
          <a:r>
            <a:rPr lang="pl-PL" sz="140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o referendum w sprawie odwołania organu.</a:t>
          </a:r>
          <a:endParaRPr lang="en-US" sz="1400" dirty="0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12BF9253-96C6-4F86-B341-23C3864B3DC0}" type="parTrans" cxnId="{87D53A2E-DD5E-433D-9053-3E24D367FFF0}">
      <dgm:prSet/>
      <dgm:spPr/>
      <dgm:t>
        <a:bodyPr/>
        <a:lstStyle/>
        <a:p>
          <a:endParaRPr lang="en-US" sz="1400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A623AD60-18A5-448F-9E86-BEFAD5448386}" type="sibTrans" cxnId="{87D53A2E-DD5E-433D-9053-3E24D367FFF0}">
      <dgm:prSet phldrT="9" phldr="0"/>
      <dgm:spPr/>
      <dgm:t>
        <a:bodyPr/>
        <a:lstStyle/>
        <a:p>
          <a:endParaRPr lang="en-US" sz="1400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A6FCBE36-F23D-4660-A4A2-C66EE1B97180}" type="pres">
      <dgm:prSet presAssocID="{4DA18934-632C-41C3-868D-FE06ABC3F5E6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5F6F61B6-76AE-443A-8A08-9CB8067A1048}" type="pres">
      <dgm:prSet presAssocID="{93A2F016-EBA1-48E9-AB58-985646C2EB85}" presName="node" presStyleLbl="node1" presStyleIdx="0" presStyleCnt="11" custScaleX="129075" custScaleY="142554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FE90E733-5C4B-4778-8A43-20E3F319E5B0}" type="pres">
      <dgm:prSet presAssocID="{2330E603-233C-423A-8505-FB8486291FE8}" presName="sibTransSpacerBeforeConnector" presStyleCnt="0"/>
      <dgm:spPr/>
    </dgm:pt>
    <dgm:pt modelId="{2B8449CC-373D-4ADE-984F-D26310C4D16E}" type="pres">
      <dgm:prSet presAssocID="{2330E603-233C-423A-8505-FB8486291FE8}" presName="sibTrans" presStyleLbl="node1" presStyleIdx="1" presStyleCnt="11"/>
      <dgm:spPr/>
      <dgm:t>
        <a:bodyPr/>
        <a:lstStyle/>
        <a:p>
          <a:endParaRPr lang="pl-PL"/>
        </a:p>
      </dgm:t>
    </dgm:pt>
    <dgm:pt modelId="{0F4987C8-0083-450B-9AAB-545824817F8B}" type="pres">
      <dgm:prSet presAssocID="{2330E603-233C-423A-8505-FB8486291FE8}" presName="sibTransSpacerAfterConnector" presStyleCnt="0"/>
      <dgm:spPr/>
    </dgm:pt>
    <dgm:pt modelId="{B8F848B9-2735-49F9-A7AF-DC44AAC1BABE}" type="pres">
      <dgm:prSet presAssocID="{96E8AD3B-9345-453E-9EB1-A71D0BA05444}" presName="node" presStyleLbl="node1" presStyleIdx="2" presStyleCnt="11" custScaleX="88900" custScaleY="142554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138C5EF3-DB35-4505-A2C1-0A6248218B51}" type="pres">
      <dgm:prSet presAssocID="{7BE92F87-3F71-4558-96AA-716098B44161}" presName="sibTransSpacerBeforeConnector" presStyleCnt="0"/>
      <dgm:spPr/>
    </dgm:pt>
    <dgm:pt modelId="{D87B1AFA-8626-4148-B6E5-8743E7AF3EA7}" type="pres">
      <dgm:prSet presAssocID="{7BE92F87-3F71-4558-96AA-716098B44161}" presName="sibTrans" presStyleLbl="node1" presStyleIdx="3" presStyleCnt="11"/>
      <dgm:spPr/>
      <dgm:t>
        <a:bodyPr/>
        <a:lstStyle/>
        <a:p>
          <a:endParaRPr lang="pl-PL"/>
        </a:p>
      </dgm:t>
    </dgm:pt>
    <dgm:pt modelId="{DE667BCE-4512-4CEA-827F-797CC0045711}" type="pres">
      <dgm:prSet presAssocID="{7BE92F87-3F71-4558-96AA-716098B44161}" presName="sibTransSpacerAfterConnector" presStyleCnt="0"/>
      <dgm:spPr/>
    </dgm:pt>
    <dgm:pt modelId="{D814A3AB-141F-479A-A530-B50B4B4A5D1E}" type="pres">
      <dgm:prSet presAssocID="{C9488625-300A-4220-B2E0-72CB7F5DDF9E}" presName="node" presStyleLbl="node1" presStyleIdx="4" presStyleCnt="11" custScaleX="103884" custScaleY="142554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ED4ECA5A-FC63-4CDB-BB95-CEFCA8CC9189}" type="pres">
      <dgm:prSet presAssocID="{853D3B07-F112-4F9D-8F31-3DB9B26B78E7}" presName="sibTransSpacerBeforeConnector" presStyleCnt="0"/>
      <dgm:spPr/>
    </dgm:pt>
    <dgm:pt modelId="{41953F6B-6C41-4621-97B5-23912504E3BF}" type="pres">
      <dgm:prSet presAssocID="{853D3B07-F112-4F9D-8F31-3DB9B26B78E7}" presName="sibTrans" presStyleLbl="node1" presStyleIdx="5" presStyleCnt="11"/>
      <dgm:spPr/>
      <dgm:t>
        <a:bodyPr/>
        <a:lstStyle/>
        <a:p>
          <a:endParaRPr lang="pl-PL"/>
        </a:p>
      </dgm:t>
    </dgm:pt>
    <dgm:pt modelId="{A6C40D33-DBC9-43AE-BD17-9B72C52BF5C6}" type="pres">
      <dgm:prSet presAssocID="{853D3B07-F112-4F9D-8F31-3DB9B26B78E7}" presName="sibTransSpacerAfterConnector" presStyleCnt="0"/>
      <dgm:spPr/>
    </dgm:pt>
    <dgm:pt modelId="{2C5B2A14-E544-4030-9C84-D4E67D4E1112}" type="pres">
      <dgm:prSet presAssocID="{7F91EA20-CEB5-4BD9-B538-EC1B604B6B5C}" presName="node" presStyleLbl="node1" presStyleIdx="6" presStyleCnt="11" custScaleX="102227" custScaleY="142554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70704475-ADDA-4689-89DC-713BAE475176}" type="pres">
      <dgm:prSet presAssocID="{6E4AAFCF-809C-49B5-B9F6-8BBE9FCC0F4A}" presName="sibTransSpacerBeforeConnector" presStyleCnt="0"/>
      <dgm:spPr/>
    </dgm:pt>
    <dgm:pt modelId="{5207DF0A-C14E-4233-A878-776D80A3FBAF}" type="pres">
      <dgm:prSet presAssocID="{6E4AAFCF-809C-49B5-B9F6-8BBE9FCC0F4A}" presName="sibTrans" presStyleLbl="node1" presStyleIdx="7" presStyleCnt="11"/>
      <dgm:spPr/>
      <dgm:t>
        <a:bodyPr/>
        <a:lstStyle/>
        <a:p>
          <a:endParaRPr lang="pl-PL"/>
        </a:p>
      </dgm:t>
    </dgm:pt>
    <dgm:pt modelId="{3BCC793F-7340-455C-9F29-CD5449206F05}" type="pres">
      <dgm:prSet presAssocID="{6E4AAFCF-809C-49B5-B9F6-8BBE9FCC0F4A}" presName="sibTransSpacerAfterConnector" presStyleCnt="0"/>
      <dgm:spPr/>
    </dgm:pt>
    <dgm:pt modelId="{7BF1D2AD-6321-471F-9FBE-4F5BB9851DB6}" type="pres">
      <dgm:prSet presAssocID="{BB754D6A-93A0-4CF9-9189-CAA54E4B745B}" presName="node" presStyleLbl="node1" presStyleIdx="8" presStyleCnt="11" custScaleY="142554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7D89CFAC-070C-4A97-B54C-F9E3AB24AE5F}" type="pres">
      <dgm:prSet presAssocID="{969CA920-B469-4C05-BBD3-2498D57C8CC3}" presName="sibTransSpacerBeforeConnector" presStyleCnt="0"/>
      <dgm:spPr/>
    </dgm:pt>
    <dgm:pt modelId="{67D654FA-47A6-41C0-90C6-1BBB6EE68EAD}" type="pres">
      <dgm:prSet presAssocID="{969CA920-B469-4C05-BBD3-2498D57C8CC3}" presName="sibTrans" presStyleLbl="node1" presStyleIdx="9" presStyleCnt="11"/>
      <dgm:spPr/>
      <dgm:t>
        <a:bodyPr/>
        <a:lstStyle/>
        <a:p>
          <a:endParaRPr lang="pl-PL"/>
        </a:p>
      </dgm:t>
    </dgm:pt>
    <dgm:pt modelId="{916063A1-492E-43F6-9B39-D099A6322116}" type="pres">
      <dgm:prSet presAssocID="{969CA920-B469-4C05-BBD3-2498D57C8CC3}" presName="sibTransSpacerAfterConnector" presStyleCnt="0"/>
      <dgm:spPr/>
    </dgm:pt>
    <dgm:pt modelId="{F2AE6346-0425-48C1-84C6-403DECBD2C3A}" type="pres">
      <dgm:prSet presAssocID="{D2B34C29-E4DC-4EB7-B52C-6F0B49158F2E}" presName="node" presStyleLbl="node1" presStyleIdx="10" presStyleCnt="11" custScaleX="82164" custScaleY="142554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DE4C1274-5E7D-432B-86B9-ADDAA76ECF25}" type="presOf" srcId="{D2B34C29-E4DC-4EB7-B52C-6F0B49158F2E}" destId="{F2AE6346-0425-48C1-84C6-403DECBD2C3A}" srcOrd="0" destOrd="0" presId="urn:microsoft.com/office/officeart/2016/7/layout/BasicProcessNew"/>
    <dgm:cxn modelId="{F21D55BF-8446-4607-B3D4-C8A806DAC53C}" type="presOf" srcId="{7BE92F87-3F71-4558-96AA-716098B44161}" destId="{D87B1AFA-8626-4148-B6E5-8743E7AF3EA7}" srcOrd="0" destOrd="0" presId="urn:microsoft.com/office/officeart/2016/7/layout/BasicProcessNew"/>
    <dgm:cxn modelId="{E526539F-3F46-408C-BFF6-E4FE3E4B3AF7}" srcId="{4DA18934-632C-41C3-868D-FE06ABC3F5E6}" destId="{93A2F016-EBA1-48E9-AB58-985646C2EB85}" srcOrd="0" destOrd="0" parTransId="{C0FEF2D2-0DAF-4786-A8FC-99F91BA49529}" sibTransId="{2330E603-233C-423A-8505-FB8486291FE8}"/>
    <dgm:cxn modelId="{17DE66B4-C68C-4B12-ADD4-CF70CB20554E}" srcId="{4DA18934-632C-41C3-868D-FE06ABC3F5E6}" destId="{C9488625-300A-4220-B2E0-72CB7F5DDF9E}" srcOrd="2" destOrd="0" parTransId="{F2B35C5E-C4F5-403F-8D0E-AC4DFF974B36}" sibTransId="{853D3B07-F112-4F9D-8F31-3DB9B26B78E7}"/>
    <dgm:cxn modelId="{20454DCD-757F-4F6D-B491-FCFFD3BB193E}" srcId="{4DA18934-632C-41C3-868D-FE06ABC3F5E6}" destId="{7F91EA20-CEB5-4BD9-B538-EC1B604B6B5C}" srcOrd="3" destOrd="0" parTransId="{6EA0C1C2-DCD1-4E5C-9097-81C959D9DE2C}" sibTransId="{6E4AAFCF-809C-49B5-B9F6-8BBE9FCC0F4A}"/>
    <dgm:cxn modelId="{87D53A2E-DD5E-433D-9053-3E24D367FFF0}" srcId="{4DA18934-632C-41C3-868D-FE06ABC3F5E6}" destId="{D2B34C29-E4DC-4EB7-B52C-6F0B49158F2E}" srcOrd="5" destOrd="0" parTransId="{12BF9253-96C6-4F86-B341-23C3864B3DC0}" sibTransId="{A623AD60-18A5-448F-9E86-BEFAD5448386}"/>
    <dgm:cxn modelId="{EAD4FCB7-7559-481F-9310-CC783DF2A4C7}" srcId="{4DA18934-632C-41C3-868D-FE06ABC3F5E6}" destId="{BB754D6A-93A0-4CF9-9189-CAA54E4B745B}" srcOrd="4" destOrd="0" parTransId="{7C8E54F7-D9B6-4F93-823E-286922F61FEB}" sibTransId="{969CA920-B469-4C05-BBD3-2498D57C8CC3}"/>
    <dgm:cxn modelId="{3B299DCE-4211-46B4-8DE6-A44D8C809E3A}" type="presOf" srcId="{6E4AAFCF-809C-49B5-B9F6-8BBE9FCC0F4A}" destId="{5207DF0A-C14E-4233-A878-776D80A3FBAF}" srcOrd="0" destOrd="0" presId="urn:microsoft.com/office/officeart/2016/7/layout/BasicProcessNew"/>
    <dgm:cxn modelId="{87F3E3F7-4DEC-4C68-913B-43839B440412}" type="presOf" srcId="{93A2F016-EBA1-48E9-AB58-985646C2EB85}" destId="{5F6F61B6-76AE-443A-8A08-9CB8067A1048}" srcOrd="0" destOrd="0" presId="urn:microsoft.com/office/officeart/2016/7/layout/BasicProcessNew"/>
    <dgm:cxn modelId="{0243A302-FD3E-4F95-8517-9869ED1FCEA6}" type="presOf" srcId="{96E8AD3B-9345-453E-9EB1-A71D0BA05444}" destId="{B8F848B9-2735-49F9-A7AF-DC44AAC1BABE}" srcOrd="0" destOrd="0" presId="urn:microsoft.com/office/officeart/2016/7/layout/BasicProcessNew"/>
    <dgm:cxn modelId="{38CAD5E8-B388-4A4A-B2A0-BC351AAD4FF8}" type="presOf" srcId="{7F91EA20-CEB5-4BD9-B538-EC1B604B6B5C}" destId="{2C5B2A14-E544-4030-9C84-D4E67D4E1112}" srcOrd="0" destOrd="0" presId="urn:microsoft.com/office/officeart/2016/7/layout/BasicProcessNew"/>
    <dgm:cxn modelId="{30B8C8F4-7A34-4BDD-BC01-36690D0C3606}" type="presOf" srcId="{969CA920-B469-4C05-BBD3-2498D57C8CC3}" destId="{67D654FA-47A6-41C0-90C6-1BBB6EE68EAD}" srcOrd="0" destOrd="0" presId="urn:microsoft.com/office/officeart/2016/7/layout/BasicProcessNew"/>
    <dgm:cxn modelId="{51EE62B5-43C8-48CD-B6F0-5877A9954B00}" type="presOf" srcId="{C9488625-300A-4220-B2E0-72CB7F5DDF9E}" destId="{D814A3AB-141F-479A-A530-B50B4B4A5D1E}" srcOrd="0" destOrd="0" presId="urn:microsoft.com/office/officeart/2016/7/layout/BasicProcessNew"/>
    <dgm:cxn modelId="{1A7AD9A5-E608-4181-800E-C25C5F9839CF}" type="presOf" srcId="{BB754D6A-93A0-4CF9-9189-CAA54E4B745B}" destId="{7BF1D2AD-6321-471F-9FBE-4F5BB9851DB6}" srcOrd="0" destOrd="0" presId="urn:microsoft.com/office/officeart/2016/7/layout/BasicProcessNew"/>
    <dgm:cxn modelId="{80919904-FF1A-46C3-93BE-CCA3657801FF}" type="presOf" srcId="{853D3B07-F112-4F9D-8F31-3DB9B26B78E7}" destId="{41953F6B-6C41-4621-97B5-23912504E3BF}" srcOrd="0" destOrd="0" presId="urn:microsoft.com/office/officeart/2016/7/layout/BasicProcessNew"/>
    <dgm:cxn modelId="{177D81B6-5CB1-42B7-B270-A9A4BA0037CA}" type="presOf" srcId="{4DA18934-632C-41C3-868D-FE06ABC3F5E6}" destId="{A6FCBE36-F23D-4660-A4A2-C66EE1B97180}" srcOrd="0" destOrd="0" presId="urn:microsoft.com/office/officeart/2016/7/layout/BasicProcessNew"/>
    <dgm:cxn modelId="{6B6B9CF5-7A54-48C5-A8EC-02A2292FF00B}" type="presOf" srcId="{2330E603-233C-423A-8505-FB8486291FE8}" destId="{2B8449CC-373D-4ADE-984F-D26310C4D16E}" srcOrd="0" destOrd="0" presId="urn:microsoft.com/office/officeart/2016/7/layout/BasicProcessNew"/>
    <dgm:cxn modelId="{1707FEA3-D3ED-4663-93F6-EB1E47CADA64}" srcId="{4DA18934-632C-41C3-868D-FE06ABC3F5E6}" destId="{96E8AD3B-9345-453E-9EB1-A71D0BA05444}" srcOrd="1" destOrd="0" parTransId="{4B35145A-D5E4-4EAE-89D2-4C750485D5A6}" sibTransId="{7BE92F87-3F71-4558-96AA-716098B44161}"/>
    <dgm:cxn modelId="{C5DBFB9D-9805-4DE2-81F7-01C234363ADC}" type="presParOf" srcId="{A6FCBE36-F23D-4660-A4A2-C66EE1B97180}" destId="{5F6F61B6-76AE-443A-8A08-9CB8067A1048}" srcOrd="0" destOrd="0" presId="urn:microsoft.com/office/officeart/2016/7/layout/BasicProcessNew"/>
    <dgm:cxn modelId="{832DB077-B4A0-4CF4-9FEF-7C36F6A5A3C1}" type="presParOf" srcId="{A6FCBE36-F23D-4660-A4A2-C66EE1B97180}" destId="{FE90E733-5C4B-4778-8A43-20E3F319E5B0}" srcOrd="1" destOrd="0" presId="urn:microsoft.com/office/officeart/2016/7/layout/BasicProcessNew"/>
    <dgm:cxn modelId="{C0CF5322-E865-44DA-A5F8-0F1FDF50C4E8}" type="presParOf" srcId="{A6FCBE36-F23D-4660-A4A2-C66EE1B97180}" destId="{2B8449CC-373D-4ADE-984F-D26310C4D16E}" srcOrd="2" destOrd="0" presId="urn:microsoft.com/office/officeart/2016/7/layout/BasicProcessNew"/>
    <dgm:cxn modelId="{F4718F8D-A0AF-4D33-816E-694B81BA4B3E}" type="presParOf" srcId="{A6FCBE36-F23D-4660-A4A2-C66EE1B97180}" destId="{0F4987C8-0083-450B-9AAB-545824817F8B}" srcOrd="3" destOrd="0" presId="urn:microsoft.com/office/officeart/2016/7/layout/BasicProcessNew"/>
    <dgm:cxn modelId="{AAD206F6-691A-49BE-877D-3EE3BF51AB61}" type="presParOf" srcId="{A6FCBE36-F23D-4660-A4A2-C66EE1B97180}" destId="{B8F848B9-2735-49F9-A7AF-DC44AAC1BABE}" srcOrd="4" destOrd="0" presId="urn:microsoft.com/office/officeart/2016/7/layout/BasicProcessNew"/>
    <dgm:cxn modelId="{4D5AA524-2336-47B1-B34D-FC8B6FDE1272}" type="presParOf" srcId="{A6FCBE36-F23D-4660-A4A2-C66EE1B97180}" destId="{138C5EF3-DB35-4505-A2C1-0A6248218B51}" srcOrd="5" destOrd="0" presId="urn:microsoft.com/office/officeart/2016/7/layout/BasicProcessNew"/>
    <dgm:cxn modelId="{8769DF51-1C00-4FFE-AFCE-01FEC8319FDD}" type="presParOf" srcId="{A6FCBE36-F23D-4660-A4A2-C66EE1B97180}" destId="{D87B1AFA-8626-4148-B6E5-8743E7AF3EA7}" srcOrd="6" destOrd="0" presId="urn:microsoft.com/office/officeart/2016/7/layout/BasicProcessNew"/>
    <dgm:cxn modelId="{11389D43-9B69-4367-8805-E21A7C42279B}" type="presParOf" srcId="{A6FCBE36-F23D-4660-A4A2-C66EE1B97180}" destId="{DE667BCE-4512-4CEA-827F-797CC0045711}" srcOrd="7" destOrd="0" presId="urn:microsoft.com/office/officeart/2016/7/layout/BasicProcessNew"/>
    <dgm:cxn modelId="{26C5923F-1FEA-43E9-BA46-C0FF86E0D38D}" type="presParOf" srcId="{A6FCBE36-F23D-4660-A4A2-C66EE1B97180}" destId="{D814A3AB-141F-479A-A530-B50B4B4A5D1E}" srcOrd="8" destOrd="0" presId="urn:microsoft.com/office/officeart/2016/7/layout/BasicProcessNew"/>
    <dgm:cxn modelId="{2955149F-F2C9-4009-A2E8-CA6D42F2BEA5}" type="presParOf" srcId="{A6FCBE36-F23D-4660-A4A2-C66EE1B97180}" destId="{ED4ECA5A-FC63-4CDB-BB95-CEFCA8CC9189}" srcOrd="9" destOrd="0" presId="urn:microsoft.com/office/officeart/2016/7/layout/BasicProcessNew"/>
    <dgm:cxn modelId="{365EBD5B-1B3C-4382-B146-1785C2674BA7}" type="presParOf" srcId="{A6FCBE36-F23D-4660-A4A2-C66EE1B97180}" destId="{41953F6B-6C41-4621-97B5-23912504E3BF}" srcOrd="10" destOrd="0" presId="urn:microsoft.com/office/officeart/2016/7/layout/BasicProcessNew"/>
    <dgm:cxn modelId="{957E7F8F-3923-4E05-8DED-9D39BA140647}" type="presParOf" srcId="{A6FCBE36-F23D-4660-A4A2-C66EE1B97180}" destId="{A6C40D33-DBC9-43AE-BD17-9B72C52BF5C6}" srcOrd="11" destOrd="0" presId="urn:microsoft.com/office/officeart/2016/7/layout/BasicProcessNew"/>
    <dgm:cxn modelId="{01F3DEE8-30FF-484A-84D4-87B831928E06}" type="presParOf" srcId="{A6FCBE36-F23D-4660-A4A2-C66EE1B97180}" destId="{2C5B2A14-E544-4030-9C84-D4E67D4E1112}" srcOrd="12" destOrd="0" presId="urn:microsoft.com/office/officeart/2016/7/layout/BasicProcessNew"/>
    <dgm:cxn modelId="{5BF95C5D-8787-44C9-8FDA-95524ACDBBB3}" type="presParOf" srcId="{A6FCBE36-F23D-4660-A4A2-C66EE1B97180}" destId="{70704475-ADDA-4689-89DC-713BAE475176}" srcOrd="13" destOrd="0" presId="urn:microsoft.com/office/officeart/2016/7/layout/BasicProcessNew"/>
    <dgm:cxn modelId="{5A6B44DB-4A8E-41C8-B9E8-501E1A7FD8F3}" type="presParOf" srcId="{A6FCBE36-F23D-4660-A4A2-C66EE1B97180}" destId="{5207DF0A-C14E-4233-A878-776D80A3FBAF}" srcOrd="14" destOrd="0" presId="urn:microsoft.com/office/officeart/2016/7/layout/BasicProcessNew"/>
    <dgm:cxn modelId="{0601BE54-B3BD-4553-B89D-ED7FD8E9E3E8}" type="presParOf" srcId="{A6FCBE36-F23D-4660-A4A2-C66EE1B97180}" destId="{3BCC793F-7340-455C-9F29-CD5449206F05}" srcOrd="15" destOrd="0" presId="urn:microsoft.com/office/officeart/2016/7/layout/BasicProcessNew"/>
    <dgm:cxn modelId="{81FB6351-6811-4742-953A-3F14734746A0}" type="presParOf" srcId="{A6FCBE36-F23D-4660-A4A2-C66EE1B97180}" destId="{7BF1D2AD-6321-471F-9FBE-4F5BB9851DB6}" srcOrd="16" destOrd="0" presId="urn:microsoft.com/office/officeart/2016/7/layout/BasicProcessNew"/>
    <dgm:cxn modelId="{A833A41C-9AAA-491E-B117-0844487D67BD}" type="presParOf" srcId="{A6FCBE36-F23D-4660-A4A2-C66EE1B97180}" destId="{7D89CFAC-070C-4A97-B54C-F9E3AB24AE5F}" srcOrd="17" destOrd="0" presId="urn:microsoft.com/office/officeart/2016/7/layout/BasicProcessNew"/>
    <dgm:cxn modelId="{A5D2772C-B7DD-4A87-BC94-E172C4C80568}" type="presParOf" srcId="{A6FCBE36-F23D-4660-A4A2-C66EE1B97180}" destId="{67D654FA-47A6-41C0-90C6-1BBB6EE68EAD}" srcOrd="18" destOrd="0" presId="urn:microsoft.com/office/officeart/2016/7/layout/BasicProcessNew"/>
    <dgm:cxn modelId="{5D144543-620A-4AF8-A6D3-EBF289D3A29D}" type="presParOf" srcId="{A6FCBE36-F23D-4660-A4A2-C66EE1B97180}" destId="{916063A1-492E-43F6-9B39-D099A6322116}" srcOrd="19" destOrd="0" presId="urn:microsoft.com/office/officeart/2016/7/layout/BasicProcessNew"/>
    <dgm:cxn modelId="{352F3669-ED5C-498A-A451-C550E75C3B3F}" type="presParOf" srcId="{A6FCBE36-F23D-4660-A4A2-C66EE1B97180}" destId="{F2AE6346-0425-48C1-84C6-403DECBD2C3A}" srcOrd="20" destOrd="0" presId="urn:microsoft.com/office/officeart/2016/7/layout/BasicProcessNew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6F61B6-76AE-443A-8A08-9CB8067A1048}">
      <dsp:nvSpPr>
        <dsp:cNvPr id="0" name=""/>
        <dsp:cNvSpPr/>
      </dsp:nvSpPr>
      <dsp:spPr>
        <a:xfrm>
          <a:off x="13647" y="0"/>
          <a:ext cx="2260726" cy="566057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pl-PL" sz="2000" kern="120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Raport obejmuje podsumowanie działalności burmistrza </a:t>
          </a:r>
          <a:br>
            <a:rPr lang="pl-PL" sz="2000" kern="120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</a:br>
          <a:r>
            <a:rPr lang="pl-PL" sz="2000" b="1" u="sng" kern="120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w roku poprzednim</a:t>
          </a:r>
          <a:r>
            <a:rPr lang="pl-PL" sz="2000" kern="120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, </a:t>
          </a:r>
          <a:br>
            <a:rPr lang="pl-PL" sz="2000" kern="120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</a:br>
          <a:r>
            <a:rPr lang="pl-PL" sz="2000" kern="120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w szczególności: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pl-PL" sz="2000" kern="120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A) realizację polityk, programów i strategii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pl-PL" sz="2000" kern="120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B) realizację uchwał rady gminy,</a:t>
          </a:r>
          <a:endParaRPr lang="en-US" sz="2000" kern="1200" dirty="0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  <a:p>
          <a:pPr marL="0" marR="0" lvl="0" indent="0" algn="ctr" defTabSz="48895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lang="pl-PL" sz="2000" kern="120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C) realizację budżetu obywatelskiego.</a:t>
          </a:r>
          <a:endParaRPr lang="en-US" sz="2000" kern="1200" dirty="0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  <a:p>
          <a:pPr marL="0"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 dirty="0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sp:txBody>
      <dsp:txXfrm>
        <a:off x="13647" y="0"/>
        <a:ext cx="2260726" cy="5660570"/>
      </dsp:txXfrm>
    </dsp:sp>
    <dsp:sp modelId="{2B8449CC-373D-4ADE-984F-D26310C4D16E}">
      <dsp:nvSpPr>
        <dsp:cNvPr id="0" name=""/>
        <dsp:cNvSpPr/>
      </dsp:nvSpPr>
      <dsp:spPr>
        <a:xfrm>
          <a:off x="2297646" y="2708785"/>
          <a:ext cx="262722" cy="243000"/>
        </a:xfrm>
        <a:prstGeom prst="rightArrow">
          <a:avLst>
            <a:gd name="adj1" fmla="val 50000"/>
            <a:gd name="adj2" fmla="val 50000"/>
          </a:avLst>
        </a:prstGeom>
        <a:solidFill>
          <a:schemeClr val="accent5">
            <a:hueOff val="212712"/>
            <a:satOff val="-2389"/>
            <a:lumOff val="-51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8F848B9-2735-49F9-A7AF-DC44AAC1BABE}">
      <dsp:nvSpPr>
        <dsp:cNvPr id="0" name=""/>
        <dsp:cNvSpPr/>
      </dsp:nvSpPr>
      <dsp:spPr>
        <a:xfrm>
          <a:off x="2583641" y="0"/>
          <a:ext cx="1557068" cy="5660570"/>
        </a:xfrm>
        <a:prstGeom prst="rect">
          <a:avLst/>
        </a:prstGeom>
        <a:solidFill>
          <a:schemeClr val="accent5">
            <a:hueOff val="425424"/>
            <a:satOff val="-4778"/>
            <a:lumOff val="-102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600" kern="120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Rada może określić w drodze uchwały szczegółowe wymogi dotyczące raportu</a:t>
          </a:r>
          <a:endParaRPr lang="en-US" sz="1600" kern="1200" dirty="0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sp:txBody>
      <dsp:txXfrm>
        <a:off x="2583641" y="0"/>
        <a:ext cx="1557068" cy="5660570"/>
      </dsp:txXfrm>
    </dsp:sp>
    <dsp:sp modelId="{D87B1AFA-8626-4148-B6E5-8743E7AF3EA7}">
      <dsp:nvSpPr>
        <dsp:cNvPr id="0" name=""/>
        <dsp:cNvSpPr/>
      </dsp:nvSpPr>
      <dsp:spPr>
        <a:xfrm>
          <a:off x="4163983" y="2708785"/>
          <a:ext cx="262722" cy="243000"/>
        </a:xfrm>
        <a:prstGeom prst="rightArrow">
          <a:avLst>
            <a:gd name="adj1" fmla="val 50000"/>
            <a:gd name="adj2" fmla="val 50000"/>
          </a:avLst>
        </a:prstGeom>
        <a:solidFill>
          <a:schemeClr val="accent5">
            <a:hueOff val="638136"/>
            <a:satOff val="-7167"/>
            <a:lumOff val="-1529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14A3AB-141F-479A-A530-B50B4B4A5D1E}">
      <dsp:nvSpPr>
        <dsp:cNvPr id="0" name=""/>
        <dsp:cNvSpPr/>
      </dsp:nvSpPr>
      <dsp:spPr>
        <a:xfrm>
          <a:off x="4449978" y="0"/>
          <a:ext cx="1819510" cy="5660570"/>
        </a:xfrm>
        <a:prstGeom prst="rect">
          <a:avLst/>
        </a:prstGeom>
        <a:solidFill>
          <a:schemeClr val="accent5">
            <a:hueOff val="850848"/>
            <a:satOff val="-9556"/>
            <a:lumOff val="-2039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kern="120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Rada rozpatruje raport podczas sesji, na której podejmowana jest uchwała w sprawie udzielenia lub nieudzielenia absolutorium burmistrzowi. </a:t>
          </a:r>
          <a:endParaRPr lang="en-US" sz="1800" kern="1200" dirty="0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sp:txBody>
      <dsp:txXfrm>
        <a:off x="4449978" y="0"/>
        <a:ext cx="1819510" cy="5660570"/>
      </dsp:txXfrm>
    </dsp:sp>
    <dsp:sp modelId="{41953F6B-6C41-4621-97B5-23912504E3BF}">
      <dsp:nvSpPr>
        <dsp:cNvPr id="0" name=""/>
        <dsp:cNvSpPr/>
      </dsp:nvSpPr>
      <dsp:spPr>
        <a:xfrm>
          <a:off x="6292761" y="2708785"/>
          <a:ext cx="262722" cy="243000"/>
        </a:xfrm>
        <a:prstGeom prst="rightArrow">
          <a:avLst>
            <a:gd name="adj1" fmla="val 50000"/>
            <a:gd name="adj2" fmla="val 50000"/>
          </a:avLst>
        </a:prstGeom>
        <a:solidFill>
          <a:schemeClr val="accent5">
            <a:hueOff val="1063560"/>
            <a:satOff val="-11946"/>
            <a:lumOff val="-2549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C5B2A14-E544-4030-9C84-D4E67D4E1112}">
      <dsp:nvSpPr>
        <dsp:cNvPr id="0" name=""/>
        <dsp:cNvSpPr/>
      </dsp:nvSpPr>
      <dsp:spPr>
        <a:xfrm>
          <a:off x="6578756" y="0"/>
          <a:ext cx="1790488" cy="5660570"/>
        </a:xfrm>
        <a:prstGeom prst="rect">
          <a:avLst/>
        </a:prstGeom>
        <a:solidFill>
          <a:schemeClr val="accent5">
            <a:hueOff val="1276272"/>
            <a:satOff val="-14335"/>
            <a:lumOff val="-3059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kern="120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Nad raportem przeprowadza się debatę</a:t>
          </a:r>
          <a:endParaRPr lang="en-US" sz="1800" kern="1200" dirty="0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sp:txBody>
      <dsp:txXfrm>
        <a:off x="6578756" y="0"/>
        <a:ext cx="1790488" cy="5660570"/>
      </dsp:txXfrm>
    </dsp:sp>
    <dsp:sp modelId="{5207DF0A-C14E-4233-A878-776D80A3FBAF}">
      <dsp:nvSpPr>
        <dsp:cNvPr id="0" name=""/>
        <dsp:cNvSpPr/>
      </dsp:nvSpPr>
      <dsp:spPr>
        <a:xfrm>
          <a:off x="8392518" y="2708785"/>
          <a:ext cx="262722" cy="243000"/>
        </a:xfrm>
        <a:prstGeom prst="rightArrow">
          <a:avLst>
            <a:gd name="adj1" fmla="val 50000"/>
            <a:gd name="adj2" fmla="val 50000"/>
          </a:avLst>
        </a:prstGeom>
        <a:solidFill>
          <a:schemeClr val="accent5">
            <a:hueOff val="1488984"/>
            <a:satOff val="-16724"/>
            <a:lumOff val="-3569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BF1D2AD-6321-471F-9FBE-4F5BB9851DB6}">
      <dsp:nvSpPr>
        <dsp:cNvPr id="0" name=""/>
        <dsp:cNvSpPr/>
      </dsp:nvSpPr>
      <dsp:spPr>
        <a:xfrm>
          <a:off x="8678513" y="0"/>
          <a:ext cx="1751483" cy="5660570"/>
        </a:xfrm>
        <a:prstGeom prst="rect">
          <a:avLst/>
        </a:prstGeom>
        <a:solidFill>
          <a:schemeClr val="accent5">
            <a:hueOff val="1701696"/>
            <a:satOff val="-19113"/>
            <a:lumOff val="-4078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600" kern="120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Po debacie przeprowadza się głosowanie o udzielenie organowi wotum zaufania. Uchwałę podejmuje się bezwzględną większością głosów ustawowego składu rady (8). Niepodjęcie uchwały o udzieleniu wotum jest równoznaczne z podjęciem uchwały o nieudzieleniu wotum zaufania.</a:t>
          </a:r>
          <a:endParaRPr lang="en-US" sz="1600" kern="1200" dirty="0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sp:txBody>
      <dsp:txXfrm>
        <a:off x="8678513" y="0"/>
        <a:ext cx="1751483" cy="5660570"/>
      </dsp:txXfrm>
    </dsp:sp>
    <dsp:sp modelId="{67D654FA-47A6-41C0-90C6-1BBB6EE68EAD}">
      <dsp:nvSpPr>
        <dsp:cNvPr id="0" name=""/>
        <dsp:cNvSpPr/>
      </dsp:nvSpPr>
      <dsp:spPr>
        <a:xfrm>
          <a:off x="10453269" y="2708785"/>
          <a:ext cx="262722" cy="243000"/>
        </a:xfrm>
        <a:prstGeom prst="rightArrow">
          <a:avLst>
            <a:gd name="adj1" fmla="val 50000"/>
            <a:gd name="adj2" fmla="val 50000"/>
          </a:avLst>
        </a:prstGeom>
        <a:solidFill>
          <a:schemeClr val="accent5">
            <a:hueOff val="1914408"/>
            <a:satOff val="-21502"/>
            <a:lumOff val="-4588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2AE6346-0425-48C1-84C6-403DECBD2C3A}">
      <dsp:nvSpPr>
        <dsp:cNvPr id="0" name=""/>
        <dsp:cNvSpPr/>
      </dsp:nvSpPr>
      <dsp:spPr>
        <a:xfrm>
          <a:off x="10739264" y="0"/>
          <a:ext cx="1439088" cy="5660570"/>
        </a:xfrm>
        <a:prstGeom prst="rect">
          <a:avLst/>
        </a:prstGeom>
        <a:solidFill>
          <a:schemeClr val="accent5">
            <a:hueOff val="2127120"/>
            <a:satOff val="-23891"/>
            <a:lumOff val="-5098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kern="120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W przypadku nieudzielenia wotum w dwóch kolejnych latach rada </a:t>
          </a:r>
          <a:r>
            <a:rPr lang="pl-PL" sz="1400" b="1" u="sng" kern="120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może</a:t>
          </a:r>
          <a:r>
            <a:rPr lang="pl-PL" sz="1400" kern="120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podjąć uchwałę </a:t>
          </a:r>
          <a:br>
            <a:rPr lang="pl-PL" sz="1400" kern="120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</a:br>
          <a:r>
            <a:rPr lang="pl-PL" sz="1400" kern="120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o referendum w sprawie odwołania organu.</a:t>
          </a:r>
          <a:endParaRPr lang="en-US" sz="1400" kern="1200" dirty="0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sp:txBody>
      <dsp:txXfrm>
        <a:off x="10739264" y="0"/>
        <a:ext cx="1439088" cy="56605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6/7/layout/BasicProcessNew">
  <dgm:title val="Basic Process New"/>
  <dgm:desc val=""/>
  <dgm:catLst>
    <dgm:cat type="process" pri="5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fact="0.15"/>
      <dgm:constr type="h" for="ch" forName="sibTrans" op="equ"/>
    </dgm:constrLst>
    <dgm:ruleLst>
      <dgm:rule type="h" for="ch" forName="sibTrans" val="6.75" fact="NaN" max="NaN"/>
      <dgm:rule type="w" for="ch" forName="sibTrans" val="8.75" fact="NaN" max="NaN"/>
    </dgm:ruleLst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lMarg" val="12"/>
          <dgm:constr type="rMarg" val="12"/>
          <dgm:constr type="tMarg" val="12"/>
          <dgm:constr type="bMarg" val="12"/>
        </dgm:constrLst>
        <dgm:ruleLst>
          <dgm:rule type="primFontSz" val="11" fact="NaN" max="NaN"/>
          <dgm:rule type="primFontSz" val="18" fact="NaN" max="NaN"/>
          <dgm:rule type="h" val="NaN" fact="1.5" max="NaN"/>
          <dgm:rule type="primFontSz" val="11" fact="NaN" max="NaN"/>
          <dgm:rule type="h" val="INF" fact="NaN" max="NaN"/>
        </dgm:ruleLst>
      </dgm:layoutNode>
      <dgm:forEach name="sibTransForEach" axis="followSib" ptType="sibTrans" cnt="1">
        <dgm:layoutNode name="sibTransSpacerBeforeConnector" styleLbl="node1">
          <dgm:alg type="sp"/>
          <dgm:shape xmlns:r="http://schemas.openxmlformats.org/officeDocument/2006/relationships" r:blip="">
            <dgm:adjLst/>
          </dgm:shape>
          <dgm:constrLst>
            <dgm:constr type="w" val="4.5"/>
          </dgm:constrLst>
          <dgm:presOf/>
          <dgm:ruleLst>
            <dgm:rule type="w" val="4.5" fact="NaN" max="NaN"/>
          </dgm:ruleLst>
        </dgm:layoutNode>
        <dgm:layoutNode name="sibTrans" styleLbl="node1">
          <dgm:alg type="sp"/>
          <dgm:shape xmlns:r="http://schemas.openxmlformats.org/officeDocument/2006/relationships" type="rightArrow" r:blip="">
            <dgm:adjLst>
              <dgm:adj idx="1" val="0.5"/>
            </dgm:adjLst>
          </dgm:shape>
          <dgm:presOf axis="self"/>
          <dgm:constrLst>
            <dgm:constr type="h" val="6.75"/>
          </dgm:constrLst>
          <dgm:ruleLst>
            <dgm:rule type="h" val="6.75" fact="NaN" max="NaN"/>
            <dgm:rule type="w" val="8.75" fact="NaN" max="NaN"/>
          </dgm:ruleLst>
        </dgm:layoutNode>
        <dgm:layoutNode name="sibTransSpacerAfterConnector">
          <dgm:alg type="sp"/>
          <dgm:shape xmlns:r="http://schemas.openxmlformats.org/officeDocument/2006/relationships" r:blip="">
            <dgm:adjLst/>
          </dgm:shape>
          <dgm:constrLst>
            <dgm:constr type="w" val="4.5"/>
          </dgm:constrLst>
          <dgm:presOf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główek — symbol zastępcz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pl-PL"/>
          </a:p>
        </p:txBody>
      </p:sp>
      <p:sp>
        <p:nvSpPr>
          <p:cNvPr id="3" name="Data — symbol zastępczy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B5F7BD63-C647-46A4-94D0-43B013369832}" type="datetime1">
              <a:rPr lang="pl-PL" smtClean="0"/>
              <a:pPr rtl="0"/>
              <a:t>25.06.2024</a:t>
            </a:fld>
            <a:endParaRPr lang="pl-PL" dirty="0"/>
          </a:p>
        </p:txBody>
      </p:sp>
      <p:sp>
        <p:nvSpPr>
          <p:cNvPr id="4" name="Stopka — symbol zastępczy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pl-PL"/>
          </a:p>
        </p:txBody>
      </p:sp>
      <p:sp>
        <p:nvSpPr>
          <p:cNvPr id="5" name="Numer slajdu — symbol zastępczy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686B2D29-8AC0-4FB1-933D-AD24ECC4354D}" type="slidenum">
              <a:rPr lang="pl-PL" smtClean="0"/>
              <a:pPr rtl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19735408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główek — symbol zastępcz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pl-PL" noProof="0"/>
          </a:p>
        </p:txBody>
      </p:sp>
      <p:sp>
        <p:nvSpPr>
          <p:cNvPr id="3" name="Data — symbol zastępcz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A7DAA3-5F50-4EF1-ADFF-0626C5582876}" type="datetime1">
              <a:rPr lang="pl-PL" smtClean="0"/>
              <a:pPr/>
              <a:t>25.06.2024</a:t>
            </a:fld>
            <a:endParaRPr lang="pl-PL" dirty="0"/>
          </a:p>
        </p:txBody>
      </p:sp>
      <p:sp>
        <p:nvSpPr>
          <p:cNvPr id="4" name="Obraz slajdu — symbol zastępczy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pl-PL" noProof="0"/>
          </a:p>
        </p:txBody>
      </p:sp>
      <p:sp>
        <p:nvSpPr>
          <p:cNvPr id="5" name="Notatki — symbol zastępcz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pl-PL" noProof="0"/>
              <a:t>Kliknij, aby edytować style wzorców tekstu</a:t>
            </a:r>
          </a:p>
          <a:p>
            <a:pPr lvl="1" rtl="0"/>
            <a:r>
              <a:rPr lang="pl-PL" noProof="0"/>
              <a:t>Drugi poziom</a:t>
            </a:r>
          </a:p>
          <a:p>
            <a:pPr lvl="2" rtl="0"/>
            <a:r>
              <a:rPr lang="pl-PL" noProof="0"/>
              <a:t>Trzeci poziom</a:t>
            </a:r>
          </a:p>
          <a:p>
            <a:pPr lvl="3" rtl="0"/>
            <a:r>
              <a:rPr lang="pl-PL" noProof="0"/>
              <a:t>Czwarty poziom</a:t>
            </a:r>
          </a:p>
          <a:p>
            <a:pPr lvl="4" rtl="0"/>
            <a:r>
              <a:rPr lang="pl-PL" noProof="0"/>
              <a:t>Piąty poziom</a:t>
            </a:r>
          </a:p>
        </p:txBody>
      </p:sp>
      <p:sp>
        <p:nvSpPr>
          <p:cNvPr id="6" name="Stopka — symbol zastępczy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pl-PL" noProof="0"/>
          </a:p>
        </p:txBody>
      </p:sp>
      <p:sp>
        <p:nvSpPr>
          <p:cNvPr id="7" name="Numer slajdu — symbol zastępczy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3FA2C895-EB1C-4157-9E46-0DF3298BA9C2}" type="slidenum">
              <a:rPr lang="pl-PL" noProof="0" smtClean="0"/>
              <a:pPr rtl="0"/>
              <a:t>‹#›</a:t>
            </a:fld>
            <a:endParaRPr lang="pl-PL" noProof="0"/>
          </a:p>
        </p:txBody>
      </p:sp>
    </p:spTree>
    <p:extLst>
      <p:ext uri="{BB962C8B-B14F-4D97-AF65-F5344CB8AC3E}">
        <p14:creationId xmlns:p14="http://schemas.microsoft.com/office/powerpoint/2010/main" xmlns="" val="21676682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3FA2C895-EB1C-4157-9E46-0DF3298BA9C2}" type="slidenum">
              <a:rPr lang="pl-PL" smtClean="0"/>
              <a:pPr rtl="0"/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197148242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3FA2C895-EB1C-4157-9E46-0DF3298BA9C2}" type="slidenum">
              <a:rPr lang="pl-PL" smtClean="0"/>
              <a:pPr rtl="0"/>
              <a:t>10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390865569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3FA2C895-EB1C-4157-9E46-0DF3298BA9C2}" type="slidenum">
              <a:rPr lang="pl-PL" smtClean="0"/>
              <a:pPr rtl="0"/>
              <a:t>11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360387634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raz slajdu — symbol zastępcz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atki — symbol zastępczy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pl-PL"/>
          </a:p>
        </p:txBody>
      </p:sp>
      <p:sp>
        <p:nvSpPr>
          <p:cNvPr id="4" name="Numer slajdu — symbol zastępczy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3FA2C895-EB1C-4157-9E46-0DF3298BA9C2}" type="slidenum">
              <a:rPr lang="pl-PL" smtClean="0"/>
              <a:pPr rtl="0"/>
              <a:t>12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163968508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raz slajdu — symbol zastępcz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atki — symbol zastępczy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pl-PL"/>
          </a:p>
        </p:txBody>
      </p:sp>
      <p:sp>
        <p:nvSpPr>
          <p:cNvPr id="4" name="Numer slajdu — symbol zastępczy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3FA2C895-EB1C-4157-9E46-0DF3298BA9C2}" type="slidenum">
              <a:rPr lang="pl-PL" smtClean="0"/>
              <a:pPr rtl="0"/>
              <a:t>13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53786050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raz slajdu — symbol zastępcz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atki — symbol zastępczy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pl-PL" dirty="0"/>
          </a:p>
        </p:txBody>
      </p:sp>
      <p:sp>
        <p:nvSpPr>
          <p:cNvPr id="4" name="Numer slajdu — symbol zastępczy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3FA2C895-EB1C-4157-9E46-0DF3298BA9C2}" type="slidenum">
              <a:rPr lang="pl-PL" smtClean="0"/>
              <a:pPr rtl="0"/>
              <a:t>14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132165728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raz slajdu — symbol zastępcz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atki — symbol zastępczy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marL="0" indent="0" rtl="0">
              <a:buNone/>
            </a:pPr>
            <a:endParaRPr lang="pl-PL" dirty="0"/>
          </a:p>
        </p:txBody>
      </p:sp>
      <p:sp>
        <p:nvSpPr>
          <p:cNvPr id="4" name="Numer slajdu — symbol zastępczy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3FA2C895-EB1C-4157-9E46-0DF3298BA9C2}" type="slidenum">
              <a:rPr lang="pl-PL" smtClean="0"/>
              <a:pPr rtl="0"/>
              <a:t>15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283225919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sz="12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3FA2C895-EB1C-4157-9E46-0DF3298BA9C2}" type="slidenum">
              <a:rPr lang="pl-PL" noProof="0" smtClean="0"/>
              <a:pPr rtl="0"/>
              <a:t>16</a:t>
            </a:fld>
            <a:endParaRPr lang="pl-PL" noProof="0"/>
          </a:p>
        </p:txBody>
      </p:sp>
    </p:spTree>
    <p:extLst>
      <p:ext uri="{BB962C8B-B14F-4D97-AF65-F5344CB8AC3E}">
        <p14:creationId xmlns:p14="http://schemas.microsoft.com/office/powerpoint/2010/main" xmlns="" val="344099488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sz="12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3FA2C895-EB1C-4157-9E46-0DF3298BA9C2}" type="slidenum">
              <a:rPr lang="pl-PL" noProof="0" smtClean="0"/>
              <a:pPr rtl="0"/>
              <a:t>17</a:t>
            </a:fld>
            <a:endParaRPr lang="pl-PL" noProof="0"/>
          </a:p>
        </p:txBody>
      </p:sp>
    </p:spTree>
    <p:extLst>
      <p:ext uri="{BB962C8B-B14F-4D97-AF65-F5344CB8AC3E}">
        <p14:creationId xmlns:p14="http://schemas.microsoft.com/office/powerpoint/2010/main" xmlns="" val="316764372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sz="12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3FA2C895-EB1C-4157-9E46-0DF3298BA9C2}" type="slidenum">
              <a:rPr lang="pl-PL" noProof="0" smtClean="0"/>
              <a:pPr rtl="0"/>
              <a:t>18</a:t>
            </a:fld>
            <a:endParaRPr lang="pl-PL" noProof="0"/>
          </a:p>
        </p:txBody>
      </p:sp>
    </p:spTree>
    <p:extLst>
      <p:ext uri="{BB962C8B-B14F-4D97-AF65-F5344CB8AC3E}">
        <p14:creationId xmlns:p14="http://schemas.microsoft.com/office/powerpoint/2010/main" xmlns="" val="369988750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3FA2C895-EB1C-4157-9E46-0DF3298BA9C2}" type="slidenum">
              <a:rPr lang="pl-PL" smtClean="0"/>
              <a:pPr rtl="0"/>
              <a:t>19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38870346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raz slajdu — symbol zastępcz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atki — symbol zastępczy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1200" dirty="0"/>
              <a:t>Art. 28aa [Raport o stanie gminy]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dirty="0"/>
              <a:t>Raport ma stanowić podsumowanie pracy organu wykonawczego w poprzednim roku kalendarzowym.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1200" b="1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JEDNAKŻE:</a:t>
            </a:r>
            <a:r>
              <a:rPr lang="pl-PL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l-PL" sz="1200" i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przeprowadzenie debaty ma charakter wymogu proceduralnego, który nie musi zostać skonsumowany poprzez zabranie głosu przez radnych. Istotne jest wyłącznie to, czy z protokołu sesji rady wynika, że przewodniczący otworzył dyskusję nad raportem. To, czy ktokolwiek wziął w niej udział, dla pozytywnej weryfikacji wymogu przeprowadzenia dyskusji jest bez znaczenia</a:t>
            </a:r>
            <a:r>
              <a:rPr lang="pl-PL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pl-PL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dirty="0"/>
              <a:t>Wyrok Wojewódzkiego Sądu Administracyjnego w Szczecinie z dnia 24 lutego 2022 r., II SA/</a:t>
            </a:r>
            <a:r>
              <a:rPr lang="pl-PL" dirty="0" err="1"/>
              <a:t>Sz</a:t>
            </a:r>
            <a:r>
              <a:rPr lang="pl-PL" dirty="0"/>
              <a:t> 978/21</a:t>
            </a:r>
            <a:endParaRPr lang="pl-PL" sz="1200" dirty="0"/>
          </a:p>
          <a:p>
            <a:pPr rtl="0"/>
            <a:endParaRPr lang="pl-PL" dirty="0"/>
          </a:p>
        </p:txBody>
      </p:sp>
      <p:sp>
        <p:nvSpPr>
          <p:cNvPr id="4" name="Numer slajdu — symbol zastępczy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3FA2C895-EB1C-4157-9E46-0DF3298BA9C2}" type="slidenum">
              <a:rPr lang="pl-PL" smtClean="0"/>
              <a:pPr rtl="0"/>
              <a:t>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39382378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raz slajdu — symbol zastępcz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atki — symbol zastępczy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pl-PL" dirty="0"/>
          </a:p>
        </p:txBody>
      </p:sp>
      <p:sp>
        <p:nvSpPr>
          <p:cNvPr id="4" name="Numer slajdu — symbol zastępczy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3FA2C895-EB1C-4157-9E46-0DF3298BA9C2}" type="slidenum">
              <a:rPr lang="pl-PL" smtClean="0"/>
              <a:pPr rtl="0"/>
              <a:t>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27812084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3FA2C895-EB1C-4157-9E46-0DF3298BA9C2}" type="slidenum">
              <a:rPr lang="pl-PL" smtClean="0"/>
              <a:pPr rtl="0"/>
              <a:t>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30438621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3FA2C895-EB1C-4157-9E46-0DF3298BA9C2}" type="slidenum">
              <a:rPr lang="pl-PL" smtClean="0"/>
              <a:pPr rtl="0"/>
              <a:t>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42425895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3FA2C895-EB1C-4157-9E46-0DF3298BA9C2}" type="slidenum">
              <a:rPr lang="pl-PL" smtClean="0"/>
              <a:pPr rtl="0"/>
              <a:t>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9201121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3FA2C895-EB1C-4157-9E46-0DF3298BA9C2}" type="slidenum">
              <a:rPr lang="pl-PL" smtClean="0"/>
              <a:pPr rtl="0"/>
              <a:t>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22311544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3FA2C895-EB1C-4157-9E46-0DF3298BA9C2}" type="slidenum">
              <a:rPr lang="pl-PL" smtClean="0"/>
              <a:pPr rtl="0"/>
              <a:t>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40895839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3FA2C895-EB1C-4157-9E46-0DF3298BA9C2}" type="slidenum">
              <a:rPr lang="pl-PL" smtClean="0"/>
              <a:pPr rtl="0"/>
              <a:t>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31973740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472D6-2DCA-41DB-9437-AC835D625CB8}" type="datetime1">
              <a:rPr lang="pl-PL" smtClean="0"/>
              <a:pPr/>
              <a:t>25.06.2024</a:t>
            </a:fld>
            <a:endParaRPr lang="pl-P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pl-PL" noProof="0"/>
              <a:t>Dodaj stopkę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01CF334-2D5C-4859-84A6-CA7E6E43FAEB}" type="slidenum">
              <a:rPr lang="pl-PL" noProof="0" smtClean="0"/>
              <a:pPr rtl="0"/>
              <a:t>‹#›</a:t>
            </a:fld>
            <a:endParaRPr lang="pl-PL" noProof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967976059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55BC2-477C-49D8-9096-8117F4CFFF9A}" type="datetime1">
              <a:rPr lang="pl-PL" smtClean="0"/>
              <a:pPr/>
              <a:t>25.06.2024</a:t>
            </a:fld>
            <a:endParaRPr lang="pl-P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pl-PL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01CF334-2D5C-4859-84A6-CA7E6E43FAEB}" type="slidenum">
              <a:rPr lang="pl-PL" noProof="0" smtClean="0"/>
              <a:pPr rtl="0"/>
              <a:t>‹#›</a:t>
            </a:fld>
            <a:endParaRPr lang="pl-PL" noProof="0"/>
          </a:p>
        </p:txBody>
      </p:sp>
    </p:spTree>
    <p:extLst>
      <p:ext uri="{BB962C8B-B14F-4D97-AF65-F5344CB8AC3E}">
        <p14:creationId xmlns:p14="http://schemas.microsoft.com/office/powerpoint/2010/main" xmlns="" val="28539463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F5C4A-5FBC-41AD-AECD-DEBB4EB73BE7}" type="datetime1">
              <a:rPr lang="pl-PL" smtClean="0"/>
              <a:pPr/>
              <a:t>25.06.2024</a:t>
            </a:fld>
            <a:endParaRPr lang="pl-P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pl-PL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01CF334-2D5C-4859-84A6-CA7E6E43FAEB}" type="slidenum">
              <a:rPr lang="pl-PL" noProof="0" smtClean="0"/>
              <a:pPr rtl="0"/>
              <a:t>‹#›</a:t>
            </a:fld>
            <a:endParaRPr lang="pl-PL" noProof="0"/>
          </a:p>
        </p:txBody>
      </p:sp>
    </p:spTree>
    <p:extLst>
      <p:ext uri="{BB962C8B-B14F-4D97-AF65-F5344CB8AC3E}">
        <p14:creationId xmlns:p14="http://schemas.microsoft.com/office/powerpoint/2010/main" xmlns="" val="15349910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 hasCustomPrompt="1"/>
          </p:nvPr>
        </p:nvSpPr>
        <p:spPr>
          <a:xfrm>
            <a:off x="6311154" y="2708476"/>
            <a:ext cx="4417807" cy="1702160"/>
          </a:xfrm>
        </p:spPr>
        <p:txBody>
          <a:bodyPr rtlCol="0">
            <a:normAutofit/>
          </a:bodyPr>
          <a:lstStyle>
            <a:lvl1pPr>
              <a:defRPr sz="3600"/>
            </a:lvl1pPr>
          </a:lstStyle>
          <a:p>
            <a:pPr rtl="0"/>
            <a:r>
              <a:rPr lang="pl-PL" noProof="0"/>
              <a:t>Kliknij, aby edytować styl wzorca tytułu</a:t>
            </a:r>
          </a:p>
        </p:txBody>
      </p:sp>
      <p:sp>
        <p:nvSpPr>
          <p:cNvPr id="8" name="Obraz — symbol zastępczy 7" descr="Pusty symbol zastępczy pozwalający dodać obraz. Kliknij symbol zastępczy i wybierz obraz, który chcesz dodać"/>
          <p:cNvSpPr>
            <a:spLocks noGrp="1"/>
          </p:cNvSpPr>
          <p:nvPr>
            <p:ph type="pic" sz="quarter" idx="13" hasCustomPrompt="1"/>
          </p:nvPr>
        </p:nvSpPr>
        <p:spPr>
          <a:xfrm>
            <a:off x="1195939" y="2695635"/>
            <a:ext cx="4414838" cy="3551578"/>
          </a:xfrm>
        </p:spPr>
        <p:txBody>
          <a:bodyPr rtlCol="0"/>
          <a:lstStyle>
            <a:lvl1pPr marL="68580" indent="0">
              <a:buNone/>
              <a:defRPr/>
            </a:lvl1pPr>
          </a:lstStyle>
          <a:p>
            <a:pPr rtl="0"/>
            <a:r>
              <a:rPr lang="pl-PL" noProof="0"/>
              <a:t>Tutaj wstaw zdjęcie produktu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6311154" y="4421081"/>
            <a:ext cx="4413071" cy="1260629"/>
          </a:xfrm>
        </p:spPr>
        <p:txBody>
          <a:bodyPr rtlCol="0"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pl-PL" noProof="0"/>
              <a:t>Kliknij, aby edytować styl wzorca podtytułu</a:t>
            </a:r>
          </a:p>
        </p:txBody>
      </p:sp>
      <p:sp>
        <p:nvSpPr>
          <p:cNvPr id="6" name="Numer slajdu — symbol zastępczy 5"/>
          <p:cNvSpPr>
            <a:spLocks noGrp="1"/>
          </p:cNvSpPr>
          <p:nvPr>
            <p:ph type="sldNum" sz="quarter" idx="12"/>
          </p:nvPr>
        </p:nvSpPr>
        <p:spPr>
          <a:xfrm>
            <a:off x="6198795" y="5719967"/>
            <a:ext cx="858221" cy="365125"/>
          </a:xfrm>
        </p:spPr>
        <p:txBody>
          <a:bodyPr rtlCol="0"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rtl="0"/>
            <a:fld id="{401CF334-2D5C-4859-84A6-CA7E6E43FAEB}" type="slidenum">
              <a:rPr lang="pl-PL" noProof="0" smtClean="0"/>
              <a:pPr rtl="0"/>
              <a:t>‹#›</a:t>
            </a:fld>
            <a:endParaRPr lang="pl-PL" noProof="0"/>
          </a:p>
        </p:txBody>
      </p:sp>
      <p:sp>
        <p:nvSpPr>
          <p:cNvPr id="5" name="Stopka — symbol zastępczy 4"/>
          <p:cNvSpPr>
            <a:spLocks noGrp="1"/>
          </p:cNvSpPr>
          <p:nvPr>
            <p:ph type="ftr" sz="quarter" idx="11"/>
          </p:nvPr>
        </p:nvSpPr>
        <p:spPr>
          <a:xfrm>
            <a:off x="7071360" y="5719967"/>
            <a:ext cx="3775456" cy="365125"/>
          </a:xfrm>
        </p:spPr>
        <p:txBody>
          <a:bodyPr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rtl="0"/>
            <a:r>
              <a:rPr lang="pl-PL" noProof="0"/>
              <a:t>Dodaj stopkę</a:t>
            </a:r>
          </a:p>
        </p:txBody>
      </p:sp>
      <p:sp>
        <p:nvSpPr>
          <p:cNvPr id="4" name="Data — symbol zastępczy 3"/>
          <p:cNvSpPr>
            <a:spLocks noGrp="1"/>
          </p:cNvSpPr>
          <p:nvPr>
            <p:ph type="dt" sz="half" idx="10"/>
          </p:nvPr>
        </p:nvSpPr>
        <p:spPr>
          <a:xfrm>
            <a:off x="6318325" y="1516829"/>
            <a:ext cx="2844800" cy="750981"/>
          </a:xfrm>
        </p:spPr>
        <p:txBody>
          <a:bodyPr rtlCol="0" anchor="b"/>
          <a:lstStyle>
            <a:lvl1pPr algn="l">
              <a:defRPr sz="2400"/>
            </a:lvl1pPr>
          </a:lstStyle>
          <a:p>
            <a:fld id="{C63DDA42-6314-4D0B-8FE6-4B97F07E2083}" type="datetime1">
              <a:rPr lang="pl-PL" smtClean="0"/>
              <a:pPr/>
              <a:t>25.06.2024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xmlns="" val="6693102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extLst>
    <p:ext uri="{DCECCB84-F9BA-43D5-87BE-67443E8EF086}">
      <p15:sldGuideLst xmlns:p15="http://schemas.microsoft.com/office/powerpoint/2012/main" xmlns=""/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1_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pl-PL" noProof="0"/>
              <a:t>Kliknij, aby edytować styl wzorca tytułu</a:t>
            </a:r>
          </a:p>
        </p:txBody>
      </p:sp>
      <p:sp>
        <p:nvSpPr>
          <p:cNvPr id="9" name="Zawartość — symbol zastępczy 8"/>
          <p:cNvSpPr>
            <a:spLocks noGrp="1"/>
          </p:cNvSpPr>
          <p:nvPr>
            <p:ph sz="quarter" idx="13" hasCustomPrompt="1"/>
          </p:nvPr>
        </p:nvSpPr>
        <p:spPr>
          <a:xfrm>
            <a:off x="1389888" y="2313432"/>
            <a:ext cx="4559808" cy="3493008"/>
          </a:xfrm>
        </p:spPr>
        <p:txBody>
          <a:bodyPr rtlCol="0"/>
          <a:lstStyle/>
          <a:p>
            <a:pPr lvl="0" rtl="0"/>
            <a:r>
              <a:rPr lang="pl-PL" noProof="0"/>
              <a:t>Kliknij, aby edytować style wzorca tekstu</a:t>
            </a:r>
          </a:p>
          <a:p>
            <a:pPr lvl="1" rtl="0"/>
            <a:r>
              <a:rPr lang="pl-PL" noProof="0"/>
              <a:t>Drugi poziom</a:t>
            </a:r>
          </a:p>
          <a:p>
            <a:pPr lvl="2" rtl="0"/>
            <a:r>
              <a:rPr lang="pl-PL" noProof="0"/>
              <a:t>Trzeci poziom</a:t>
            </a:r>
          </a:p>
          <a:p>
            <a:pPr lvl="3" rtl="0"/>
            <a:r>
              <a:rPr lang="pl-PL" noProof="0"/>
              <a:t>Czwarty poziom</a:t>
            </a:r>
          </a:p>
          <a:p>
            <a:pPr lvl="4" rtl="0"/>
            <a:r>
              <a:rPr lang="pl-PL" noProof="0"/>
              <a:t>Piąty poziom</a:t>
            </a:r>
          </a:p>
        </p:txBody>
      </p:sp>
      <p:sp>
        <p:nvSpPr>
          <p:cNvPr id="11" name="Zawartość — symbol zastępczy 10"/>
          <p:cNvSpPr>
            <a:spLocks noGrp="1"/>
          </p:cNvSpPr>
          <p:nvPr>
            <p:ph sz="quarter" idx="14" hasCustomPrompt="1"/>
          </p:nvPr>
        </p:nvSpPr>
        <p:spPr>
          <a:xfrm>
            <a:off x="6193536" y="2313431"/>
            <a:ext cx="4559808" cy="3493008"/>
          </a:xfrm>
        </p:spPr>
        <p:txBody>
          <a:bodyPr rtlCol="0"/>
          <a:lstStyle/>
          <a:p>
            <a:pPr lvl="0" rtl="0"/>
            <a:r>
              <a:rPr lang="pl-PL" noProof="0"/>
              <a:t>Kliknij, aby edytować style wzorca tekstu</a:t>
            </a:r>
          </a:p>
          <a:p>
            <a:pPr lvl="1" rtl="0"/>
            <a:r>
              <a:rPr lang="pl-PL" noProof="0"/>
              <a:t>Drugi poziom</a:t>
            </a:r>
          </a:p>
          <a:p>
            <a:pPr lvl="2" rtl="0"/>
            <a:r>
              <a:rPr lang="pl-PL" noProof="0"/>
              <a:t>Trzeci poziom</a:t>
            </a:r>
          </a:p>
          <a:p>
            <a:pPr lvl="3" rtl="0"/>
            <a:r>
              <a:rPr lang="pl-PL" noProof="0"/>
              <a:t>Czwarty poziom</a:t>
            </a:r>
          </a:p>
          <a:p>
            <a:pPr lvl="4" rtl="0"/>
            <a:r>
              <a:rPr lang="pl-PL" noProof="0"/>
              <a:t>Piąty poziom</a:t>
            </a:r>
          </a:p>
        </p:txBody>
      </p:sp>
      <p:sp>
        <p:nvSpPr>
          <p:cNvPr id="6" name="Stopka — symbol zastępczy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l-PL" noProof="0"/>
              <a:t>Dodaj stopkę</a:t>
            </a:r>
          </a:p>
        </p:txBody>
      </p:sp>
      <p:sp>
        <p:nvSpPr>
          <p:cNvPr id="7" name="Numer slajdu — symbol zastępczy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pl-PL" noProof="0" smtClean="0"/>
              <a:pPr rtl="0"/>
              <a:t>‹#›</a:t>
            </a:fld>
            <a:endParaRPr lang="pl-PL" noProof="0"/>
          </a:p>
        </p:txBody>
      </p:sp>
      <p:sp>
        <p:nvSpPr>
          <p:cNvPr id="5" name="Data — symbol zastępczy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565015BA-B62F-4B14-9D9C-7FFEB4364EEF}" type="datetime1">
              <a:rPr lang="pl-PL" smtClean="0"/>
              <a:pPr/>
              <a:t>25.06.2024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xmlns="" val="24162878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74FF8-DADD-474B-A13E-F61D9E39F7E4}" type="datetime1">
              <a:rPr lang="pl-PL" smtClean="0"/>
              <a:pPr/>
              <a:t>25.06.2024</a:t>
            </a:fld>
            <a:endParaRPr lang="pl-P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pl-PL" noProof="0"/>
              <a:t>Dodaj stopkę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01CF334-2D5C-4859-84A6-CA7E6E43FAEB}" type="slidenum">
              <a:rPr lang="pl-PL" noProof="0" smtClean="0"/>
              <a:pPr rtl="0"/>
              <a:t>‹#›</a:t>
            </a:fld>
            <a:endParaRPr lang="pl-PL" noProof="0"/>
          </a:p>
        </p:txBody>
      </p:sp>
    </p:spTree>
    <p:extLst>
      <p:ext uri="{BB962C8B-B14F-4D97-AF65-F5344CB8AC3E}">
        <p14:creationId xmlns:p14="http://schemas.microsoft.com/office/powerpoint/2010/main" xmlns="" val="25187551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F2B98-7BA4-4C8A-8BDA-919481F98D8F}" type="datetime1">
              <a:rPr lang="pl-PL" smtClean="0"/>
              <a:pPr/>
              <a:t>25.06.2024</a:t>
            </a:fld>
            <a:endParaRPr lang="pl-P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pl-PL" noProof="0"/>
              <a:t>Dodaj stopkę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01CF334-2D5C-4859-84A6-CA7E6E43FAEB}" type="slidenum">
              <a:rPr lang="pl-PL" noProof="0" smtClean="0"/>
              <a:pPr rtl="0"/>
              <a:t>‹#›</a:t>
            </a:fld>
            <a:endParaRPr lang="pl-PL" noProof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0110418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472D6-2DCA-41DB-9437-AC835D625CB8}" type="datetime1">
              <a:rPr lang="pl-PL" smtClean="0"/>
              <a:pPr/>
              <a:t>25.06.2024</a:t>
            </a:fld>
            <a:endParaRPr lang="pl-P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pl-PL" noProof="0"/>
              <a:t>Dodaj stopkę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01CF334-2D5C-4859-84A6-CA7E6E43FAEB}" type="slidenum">
              <a:rPr lang="pl-PL" noProof="0" smtClean="0"/>
              <a:pPr rtl="0"/>
              <a:t>‹#›</a:t>
            </a:fld>
            <a:endParaRPr lang="pl-PL" noProof="0"/>
          </a:p>
        </p:txBody>
      </p:sp>
    </p:spTree>
    <p:extLst>
      <p:ext uri="{BB962C8B-B14F-4D97-AF65-F5344CB8AC3E}">
        <p14:creationId xmlns:p14="http://schemas.microsoft.com/office/powerpoint/2010/main" xmlns="" val="4195421633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A85DF-22C4-4E25-A687-15D62EBEB152}" type="datetime1">
              <a:rPr lang="pl-PL" smtClean="0"/>
              <a:pPr/>
              <a:t>25.06.2024</a:t>
            </a:fld>
            <a:endParaRPr lang="pl-PL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pl-PL" noProof="0"/>
              <a:t>Dodaj stopkę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01CF334-2D5C-4859-84A6-CA7E6E43FAEB}" type="slidenum">
              <a:rPr lang="pl-PL" noProof="0" smtClean="0"/>
              <a:pPr rtl="0"/>
              <a:t>‹#›</a:t>
            </a:fld>
            <a:endParaRPr lang="pl-PL" noProof="0"/>
          </a:p>
        </p:txBody>
      </p:sp>
    </p:spTree>
    <p:extLst>
      <p:ext uri="{BB962C8B-B14F-4D97-AF65-F5344CB8AC3E}">
        <p14:creationId xmlns:p14="http://schemas.microsoft.com/office/powerpoint/2010/main" xmlns="" val="22670592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99718-6E02-4EE2-8EC2-6CE37A84216E}" type="datetime1">
              <a:rPr lang="pl-PL" smtClean="0"/>
              <a:pPr/>
              <a:t>25.06.2024</a:t>
            </a:fld>
            <a:endParaRPr lang="pl-P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pl-PL" noProof="0"/>
              <a:t>Dodaj stopkę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01CF334-2D5C-4859-84A6-CA7E6E43FAEB}" type="slidenum">
              <a:rPr lang="pl-PL" noProof="0" smtClean="0"/>
              <a:pPr rtl="0"/>
              <a:t>‹#›</a:t>
            </a:fld>
            <a:endParaRPr lang="pl-PL" noProof="0"/>
          </a:p>
        </p:txBody>
      </p:sp>
    </p:spTree>
    <p:extLst>
      <p:ext uri="{BB962C8B-B14F-4D97-AF65-F5344CB8AC3E}">
        <p14:creationId xmlns:p14="http://schemas.microsoft.com/office/powerpoint/2010/main" xmlns="" val="24007826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FB567-5B0B-4FEE-B647-48742B62C01B}" type="datetime1">
              <a:rPr lang="pl-PL" smtClean="0"/>
              <a:pPr/>
              <a:t>25.06.2024</a:t>
            </a:fld>
            <a:endParaRPr lang="pl-PL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rtl="0"/>
            <a:r>
              <a:rPr lang="pl-PL" noProof="0"/>
              <a:t>Dodaj stopkę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01CF334-2D5C-4859-84A6-CA7E6E43FAEB}" type="slidenum">
              <a:rPr lang="pl-PL" noProof="0" smtClean="0"/>
              <a:pPr rtl="0"/>
              <a:t>‹#›</a:t>
            </a:fld>
            <a:endParaRPr lang="pl-PL" noProof="0"/>
          </a:p>
        </p:txBody>
      </p:sp>
    </p:spTree>
    <p:extLst>
      <p:ext uri="{BB962C8B-B14F-4D97-AF65-F5344CB8AC3E}">
        <p14:creationId xmlns:p14="http://schemas.microsoft.com/office/powerpoint/2010/main" xmlns="" val="37534649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F5A65B05-DB6F-4410-9594-DD75664D047D}" type="datetime1">
              <a:rPr lang="pl-PL" smtClean="0"/>
              <a:pPr/>
              <a:t>25.06.2024</a:t>
            </a:fld>
            <a:endParaRPr lang="pl-P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 rtl="0"/>
            <a:r>
              <a:rPr lang="pl-PL" noProof="0"/>
              <a:t>Dodaj stopkę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401CF334-2D5C-4859-84A6-CA7E6E43FAEB}" type="slidenum">
              <a:rPr lang="pl-PL" noProof="0" smtClean="0"/>
              <a:pPr rtl="0"/>
              <a:t>‹#›</a:t>
            </a:fld>
            <a:endParaRPr lang="pl-PL" noProof="0"/>
          </a:p>
        </p:txBody>
      </p:sp>
    </p:spTree>
    <p:extLst>
      <p:ext uri="{BB962C8B-B14F-4D97-AF65-F5344CB8AC3E}">
        <p14:creationId xmlns:p14="http://schemas.microsoft.com/office/powerpoint/2010/main" xmlns="" val="22616897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3E542-6244-43B9-BAEF-4B282AC9A118}" type="datetime1">
              <a:rPr lang="pl-PL" smtClean="0"/>
              <a:pPr/>
              <a:t>25.06.2024</a:t>
            </a:fld>
            <a:endParaRPr lang="pl-P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pl-PL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01CF334-2D5C-4859-84A6-CA7E6E43FAEB}" type="slidenum">
              <a:rPr lang="pl-PL" noProof="0" smtClean="0"/>
              <a:pPr rtl="0"/>
              <a:t>‹#›</a:t>
            </a:fld>
            <a:endParaRPr lang="pl-PL" noProof="0"/>
          </a:p>
        </p:txBody>
      </p:sp>
    </p:spTree>
    <p:extLst>
      <p:ext uri="{BB962C8B-B14F-4D97-AF65-F5344CB8AC3E}">
        <p14:creationId xmlns:p14="http://schemas.microsoft.com/office/powerpoint/2010/main" xmlns="" val="35515501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359472D6-2DCA-41DB-9437-AC835D625CB8}" type="datetime1">
              <a:rPr lang="pl-PL" smtClean="0"/>
              <a:pPr/>
              <a:t>25.06.2024</a:t>
            </a:fld>
            <a:endParaRPr lang="pl-P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pPr rtl="0"/>
            <a:r>
              <a:rPr lang="pl-PL" noProof="0"/>
              <a:t>Dodaj stopkę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pPr rtl="0"/>
            <a:fld id="{401CF334-2D5C-4859-84A6-CA7E6E43FAEB}" type="slidenum">
              <a:rPr lang="pl-PL" noProof="0" smtClean="0"/>
              <a:pPr rtl="0"/>
              <a:t>‹#›</a:t>
            </a:fld>
            <a:endParaRPr lang="pl-PL" noProof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537449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  <p:sldLayoutId id="2147483727" r:id="rId12"/>
    <p:sldLayoutId id="2147483728" r:id="rId13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="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864" userDrawn="1">
          <p15:clr>
            <a:srgbClr val="F26B43"/>
          </p15:clr>
        </p15:guide>
        <p15:guide id="4" pos="679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10">
            <a:extLst>
              <a:ext uri="{FF2B5EF4-FFF2-40B4-BE49-F238E27FC236}">
                <a16:creationId xmlns:a16="http://schemas.microsoft.com/office/drawing/2014/main" xmlns="" id="{4E4490D0-3672-446A-AC12-B4830333BDD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pl-PL"/>
          </a:p>
        </p:txBody>
      </p:sp>
      <p:sp>
        <p:nvSpPr>
          <p:cNvPr id="26" name="Rectangle 12">
            <a:extLst>
              <a:ext uri="{FF2B5EF4-FFF2-40B4-BE49-F238E27FC236}">
                <a16:creationId xmlns:a16="http://schemas.microsoft.com/office/drawing/2014/main" xmlns="" id="{39CB82C2-DF65-4EC1-8280-F201D50F570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pl-PL"/>
          </a:p>
        </p:txBody>
      </p:sp>
      <p:cxnSp>
        <p:nvCxnSpPr>
          <p:cNvPr id="27" name="Straight Connector 14">
            <a:extLst>
              <a:ext uri="{FF2B5EF4-FFF2-40B4-BE49-F238E27FC236}">
                <a16:creationId xmlns:a16="http://schemas.microsoft.com/office/drawing/2014/main" xmlns="" id="{7E1D4427-852B-4B37-8E76-0E9F1810BA2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28" name="Rectangle 16">
            <a:extLst>
              <a:ext uri="{FF2B5EF4-FFF2-40B4-BE49-F238E27FC236}">
                <a16:creationId xmlns:a16="http://schemas.microsoft.com/office/drawing/2014/main" xmlns="" id="{AE220058-3FCE-496E-ADF2-D8A6961F39F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Connector 18">
            <a:extLst>
              <a:ext uri="{FF2B5EF4-FFF2-40B4-BE49-F238E27FC236}">
                <a16:creationId xmlns:a16="http://schemas.microsoft.com/office/drawing/2014/main" xmlns="" id="{E193F809-7E50-4AAD-8E26-878207931CB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3944603" y="4325112"/>
            <a:ext cx="71323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ytuł 3"/>
          <p:cNvSpPr>
            <a:spLocks noGrp="1"/>
          </p:cNvSpPr>
          <p:nvPr>
            <p:ph type="ctrTitle"/>
          </p:nvPr>
        </p:nvSpPr>
        <p:spPr>
          <a:xfrm>
            <a:off x="3836504" y="758952"/>
            <a:ext cx="7319175" cy="356616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7400" b="1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Raport o stanie </a:t>
            </a:r>
            <a:br>
              <a:rPr lang="en-US" sz="7400" b="1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7400" b="1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Gminy Międzychód </a:t>
            </a:r>
            <a:br>
              <a:rPr lang="en-US" sz="7400" b="1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7400" b="1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 roku 2023</a:t>
            </a:r>
          </a:p>
        </p:txBody>
      </p:sp>
      <p:pic>
        <p:nvPicPr>
          <p:cNvPr id="6" name="Obraz 5" descr="herb">
            <a:extLst>
              <a:ext uri="{FF2B5EF4-FFF2-40B4-BE49-F238E27FC236}">
                <a16:creationId xmlns:a16="http://schemas.microsoft.com/office/drawing/2014/main" xmlns="" id="{49F8C71F-0441-4D8F-AF07-A2D20C538E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929818" y="1684324"/>
            <a:ext cx="2449486" cy="2970653"/>
          </a:xfrm>
          <a:prstGeom prst="rect">
            <a:avLst/>
          </a:prstGeom>
          <a:noFill/>
        </p:spPr>
      </p:pic>
      <p:sp>
        <p:nvSpPr>
          <p:cNvPr id="30" name="Rectangle 20">
            <a:extLst>
              <a:ext uri="{FF2B5EF4-FFF2-40B4-BE49-F238E27FC236}">
                <a16:creationId xmlns:a16="http://schemas.microsoft.com/office/drawing/2014/main" xmlns="" id="{3E9C5090-7D25-41E3-A6D3-CCAEE505E78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pl-PL"/>
          </a:p>
        </p:txBody>
      </p:sp>
      <p:sp>
        <p:nvSpPr>
          <p:cNvPr id="31" name="Rectangle 22">
            <a:extLst>
              <a:ext uri="{FF2B5EF4-FFF2-40B4-BE49-F238E27FC236}">
                <a16:creationId xmlns:a16="http://schemas.microsoft.com/office/drawing/2014/main" xmlns="" id="{11BF8809-0DAC-41E5-A212-ACB4A01BE95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22892985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2C7211D9-E545-4D00-9874-641EC7C7BD8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5DBBC34A-8C43-4368-951E-A04EB7C00E3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chemeClr val="bg1"/>
          </a:solidFill>
          <a:ln w="222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" name="Wykres 1">
            <a:extLst>
              <a:ext uri="{FF2B5EF4-FFF2-40B4-BE49-F238E27FC236}">
                <a16:creationId xmlns:a16="http://schemas.microsoft.com/office/drawing/2014/main" xmlns="" id="{7B1A7E4B-825E-41A7-BD5B-05A9CB9616A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xmlns="" val="2572424052"/>
              </p:ext>
            </p:extLst>
          </p:nvPr>
        </p:nvGraphicFramePr>
        <p:xfrm>
          <a:off x="646772" y="613317"/>
          <a:ext cx="10950496" cy="5653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20721972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ectangle 12">
            <a:extLst>
              <a:ext uri="{FF2B5EF4-FFF2-40B4-BE49-F238E27FC236}">
                <a16:creationId xmlns:a16="http://schemas.microsoft.com/office/drawing/2014/main" xmlns="" id="{4E4490D0-3672-446A-AC12-B4830333BDD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pl-PL"/>
          </a:p>
        </p:txBody>
      </p:sp>
      <p:sp>
        <p:nvSpPr>
          <p:cNvPr id="50" name="Rectangle 14">
            <a:extLst>
              <a:ext uri="{FF2B5EF4-FFF2-40B4-BE49-F238E27FC236}">
                <a16:creationId xmlns:a16="http://schemas.microsoft.com/office/drawing/2014/main" xmlns="" id="{39CB82C2-DF65-4EC1-8280-F201D50F570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pl-PL"/>
          </a:p>
        </p:txBody>
      </p:sp>
      <p:cxnSp>
        <p:nvCxnSpPr>
          <p:cNvPr id="51" name="Straight Connector 16">
            <a:extLst>
              <a:ext uri="{FF2B5EF4-FFF2-40B4-BE49-F238E27FC236}">
                <a16:creationId xmlns:a16="http://schemas.microsoft.com/office/drawing/2014/main" xmlns="" id="{7E1D4427-852B-4B37-8E76-0E9F1810BA2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52" name="Rectangle 18">
            <a:extLst>
              <a:ext uri="{FF2B5EF4-FFF2-40B4-BE49-F238E27FC236}">
                <a16:creationId xmlns:a16="http://schemas.microsoft.com/office/drawing/2014/main" xmlns="" id="{FA4CD5CB-D209-4D70-8CA4-629731C5921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1">
            <a:extLst>
              <a:ext uri="{FF2B5EF4-FFF2-40B4-BE49-F238E27FC236}">
                <a16:creationId xmlns:a16="http://schemas.microsoft.com/office/drawing/2014/main" xmlns="" id="{8603CEEC-CB82-1B30-5953-8B3A92BEB3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90039" y="0"/>
            <a:ext cx="3401961" cy="4411343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b" anchorCtr="0" compatLnSpc="1">
            <a:prstTxWarp prst="textNoShape">
              <a:avLst/>
            </a:prstTxWarp>
            <a:normAutofit lnSpcReduction="10000"/>
          </a:bodyPr>
          <a:lstStyle/>
          <a:p>
            <a:pPr marL="0" marR="0" lvl="0" indent="0" algn="ctr" defTabSz="914400" fontAlgn="base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r>
              <a:rPr kumimoji="0" lang="en-US" altLang="pl-PL" sz="2800" b="1" i="0" u="none" strike="noStrike" cap="none" spc="-50" normalizeH="0" dirty="0" err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Ilość</a:t>
            </a:r>
            <a:r>
              <a:rPr kumimoji="0" lang="en-US" altLang="pl-PL" sz="2800" b="1" i="0" u="none" strike="noStrike" cap="none" spc="-50" normalizeH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kumimoji="0" lang="en-US" altLang="pl-PL" sz="2800" b="1" i="0" u="none" strike="noStrike" cap="none" spc="-50" normalizeH="0" dirty="0" err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decyzji</a:t>
            </a:r>
            <a:r>
              <a:rPr kumimoji="0" lang="en-US" altLang="pl-PL" sz="2800" b="1" i="0" u="none" strike="noStrike" cap="none" spc="-50" normalizeH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(D), </a:t>
            </a:r>
            <a:r>
              <a:rPr kumimoji="0" lang="en-US" altLang="pl-PL" sz="2800" b="1" i="0" u="none" strike="noStrike" cap="none" spc="-50" normalizeH="0" dirty="0" err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postanowień</a:t>
            </a:r>
            <a:r>
              <a:rPr kumimoji="0" lang="en-US" altLang="pl-PL" sz="2800" b="1" i="0" u="none" strike="noStrike" cap="none" spc="-50" normalizeH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(P) </a:t>
            </a:r>
            <a:r>
              <a:rPr kumimoji="0" lang="pl-PL" altLang="pl-PL" sz="2800" b="1" i="0" u="none" strike="noStrike" cap="none" spc="-50" normalizeH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kumimoji="0" lang="pl-PL" altLang="pl-PL" sz="2800" b="1" i="0" u="none" strike="noStrike" cap="none" spc="-50" normalizeH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kumimoji="0" lang="en-US" altLang="pl-PL" sz="2800" b="1" i="0" u="none" strike="noStrike" cap="none" spc="-50" normalizeH="0" dirty="0" err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</a:t>
            </a:r>
            <a:r>
              <a:rPr kumimoji="0" lang="en-US" altLang="pl-PL" sz="2800" b="1" i="0" u="none" strike="noStrike" cap="none" spc="-50" normalizeH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kumimoji="0" lang="en-US" altLang="pl-PL" sz="2800" b="1" i="0" u="none" strike="noStrike" cap="none" spc="-50" normalizeH="0" dirty="0" err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zaświadczeń</a:t>
            </a:r>
            <a:r>
              <a:rPr kumimoji="0" lang="en-US" altLang="pl-PL" sz="2800" b="1" i="0" u="none" strike="noStrike" cap="none" spc="-50" normalizeH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(Z) </a:t>
            </a:r>
            <a:r>
              <a:rPr kumimoji="0" lang="en-US" altLang="pl-PL" sz="2800" b="1" i="0" u="none" strike="noStrike" cap="none" spc="-50" normalizeH="0" dirty="0" err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wydanych</a:t>
            </a:r>
            <a:r>
              <a:rPr kumimoji="0" lang="en-US" altLang="pl-PL" sz="2800" b="1" i="0" u="none" strike="noStrike" cap="none" spc="-50" normalizeH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kumimoji="0" lang="en-US" altLang="pl-PL" sz="2800" b="1" i="0" u="none" strike="noStrike" cap="none" spc="-50" normalizeH="0" dirty="0" err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przez</a:t>
            </a:r>
            <a:r>
              <a:rPr kumimoji="0" lang="en-US" altLang="pl-PL" sz="2800" b="1" i="0" u="none" strike="noStrike" cap="none" spc="-50" normalizeH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kumimoji="0" lang="en-US" altLang="pl-PL" sz="2800" b="1" i="0" u="none" strike="noStrike" cap="none" spc="-50" normalizeH="0" dirty="0" err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jednostki</a:t>
            </a:r>
            <a:r>
              <a:rPr kumimoji="0" lang="en-US" altLang="pl-PL" sz="2800" b="1" i="0" u="none" strike="noStrike" cap="none" spc="-50" normalizeH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w </a:t>
            </a:r>
            <a:r>
              <a:rPr kumimoji="0" lang="en-US" altLang="pl-PL" sz="2800" b="1" i="0" u="none" strike="noStrike" cap="none" spc="-50" normalizeH="0" dirty="0" err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roku</a:t>
            </a:r>
            <a:r>
              <a:rPr kumimoji="0" lang="en-US" altLang="pl-PL" sz="2800" b="1" i="0" u="none" strike="noStrike" cap="none" spc="-50" normalizeH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2023</a:t>
            </a:r>
          </a:p>
        </p:txBody>
      </p:sp>
      <p:cxnSp>
        <p:nvCxnSpPr>
          <p:cNvPr id="53" name="Straight Connector 20">
            <a:extLst>
              <a:ext uri="{FF2B5EF4-FFF2-40B4-BE49-F238E27FC236}">
                <a16:creationId xmlns:a16="http://schemas.microsoft.com/office/drawing/2014/main" xmlns="" id="{5C6A2BAE-B461-4B55-8E1F-0722ABDD139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8209305" y="4343400"/>
            <a:ext cx="3200400" cy="0"/>
          </a:xfrm>
          <a:prstGeom prst="line">
            <a:avLst/>
          </a:prstGeom>
          <a:ln w="6350">
            <a:solidFill>
              <a:schemeClr val="tx2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angle 22">
            <a:extLst>
              <a:ext uri="{FF2B5EF4-FFF2-40B4-BE49-F238E27FC236}">
                <a16:creationId xmlns:a16="http://schemas.microsoft.com/office/drawing/2014/main" xmlns="" id="{B4C27B90-DF2B-4D00-BA07-18ED774CD2F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pl-PL"/>
          </a:p>
        </p:txBody>
      </p:sp>
      <p:sp>
        <p:nvSpPr>
          <p:cNvPr id="55" name="Rectangle 24">
            <a:extLst>
              <a:ext uri="{FF2B5EF4-FFF2-40B4-BE49-F238E27FC236}">
                <a16:creationId xmlns:a16="http://schemas.microsoft.com/office/drawing/2014/main" xmlns="" id="{593ACC25-C262-417A-8AA9-0641C772BDB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pl-PL"/>
          </a:p>
        </p:txBody>
      </p:sp>
      <p:graphicFrame>
        <p:nvGraphicFramePr>
          <p:cNvPr id="6" name="Tabela 5">
            <a:extLst>
              <a:ext uri="{FF2B5EF4-FFF2-40B4-BE49-F238E27FC236}">
                <a16:creationId xmlns:a16="http://schemas.microsoft.com/office/drawing/2014/main" xmlns="" id="{F4E63318-8ED8-5799-6A8E-DA0B88DBF9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323008951"/>
              </p:ext>
            </p:extLst>
          </p:nvPr>
        </p:nvGraphicFramePr>
        <p:xfrm>
          <a:off x="0" y="0"/>
          <a:ext cx="8352264" cy="6267836"/>
        </p:xfrm>
        <a:graphic>
          <a:graphicData uri="http://schemas.openxmlformats.org/drawingml/2006/table">
            <a:tbl>
              <a:tblPr firstRow="1" firstCol="1" bandRow="1">
                <a:tableStyleId>{5DA37D80-6434-44D0-A028-1B22A696006F}</a:tableStyleId>
              </a:tblPr>
              <a:tblGrid>
                <a:gridCol w="2292812">
                  <a:extLst>
                    <a:ext uri="{9D8B030D-6E8A-4147-A177-3AD203B41FA5}">
                      <a16:colId xmlns:a16="http://schemas.microsoft.com/office/drawing/2014/main" xmlns="" val="1931573045"/>
                    </a:ext>
                  </a:extLst>
                </a:gridCol>
                <a:gridCol w="1443671">
                  <a:extLst>
                    <a:ext uri="{9D8B030D-6E8A-4147-A177-3AD203B41FA5}">
                      <a16:colId xmlns:a16="http://schemas.microsoft.com/office/drawing/2014/main" xmlns="" val="1939349179"/>
                    </a:ext>
                  </a:extLst>
                </a:gridCol>
                <a:gridCol w="1443671">
                  <a:extLst>
                    <a:ext uri="{9D8B030D-6E8A-4147-A177-3AD203B41FA5}">
                      <a16:colId xmlns:a16="http://schemas.microsoft.com/office/drawing/2014/main" xmlns="" val="1778194890"/>
                    </a:ext>
                  </a:extLst>
                </a:gridCol>
                <a:gridCol w="1443671">
                  <a:extLst>
                    <a:ext uri="{9D8B030D-6E8A-4147-A177-3AD203B41FA5}">
                      <a16:colId xmlns:a16="http://schemas.microsoft.com/office/drawing/2014/main" xmlns="" val="425474035"/>
                    </a:ext>
                  </a:extLst>
                </a:gridCol>
                <a:gridCol w="1728439">
                  <a:extLst>
                    <a:ext uri="{9D8B030D-6E8A-4147-A177-3AD203B41FA5}">
                      <a16:colId xmlns:a16="http://schemas.microsoft.com/office/drawing/2014/main" xmlns="" val="2859670773"/>
                    </a:ext>
                  </a:extLst>
                </a:gridCol>
              </a:tblGrid>
              <a:tr h="81767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600" b="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stan na 31.12.2023 r.</a:t>
                      </a:r>
                    </a:p>
                  </a:txBody>
                  <a:tcPr marL="58609" marR="586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 dirty="0">
                          <a:effectLst/>
                          <a:highlight>
                            <a:srgbClr val="C6E0B4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D           </a:t>
                      </a:r>
                      <a:br>
                        <a:rPr lang="pl-PL" sz="1800" dirty="0">
                          <a:effectLst/>
                          <a:highlight>
                            <a:srgbClr val="C6E0B4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</a:br>
                      <a:r>
                        <a:rPr lang="pl-PL" sz="1200" dirty="0">
                          <a:effectLst/>
                          <a:highlight>
                            <a:srgbClr val="C6E0B4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(decyzje)</a:t>
                      </a:r>
                      <a:endParaRPr lang="pl-PL" sz="1800" dirty="0">
                        <a:effectLst/>
                        <a:highlight>
                          <a:srgbClr val="C6E0B4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58609" marR="586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 dirty="0">
                          <a:effectLst/>
                          <a:highlight>
                            <a:srgbClr val="B4C6E7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 </a:t>
                      </a:r>
                      <a:r>
                        <a:rPr lang="pl-PL" sz="1200" dirty="0">
                          <a:effectLst/>
                          <a:highlight>
                            <a:srgbClr val="B4C6E7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(postanowienia)</a:t>
                      </a:r>
                      <a:endParaRPr lang="pl-PL" sz="1800" dirty="0">
                        <a:effectLst/>
                        <a:highlight>
                          <a:srgbClr val="B4C6E7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58609" marR="586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 dirty="0">
                          <a:effectLst/>
                          <a:highlight>
                            <a:srgbClr val="FBE4D5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Z </a:t>
                      </a:r>
                      <a:r>
                        <a:rPr lang="pl-PL" sz="1200" dirty="0">
                          <a:effectLst/>
                          <a:highlight>
                            <a:srgbClr val="FBE4D5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(zaświadczenia)</a:t>
                      </a:r>
                      <a:endParaRPr lang="pl-PL" sz="1800" dirty="0">
                        <a:effectLst/>
                        <a:highlight>
                          <a:srgbClr val="FBE4D5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58609" marR="586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Suma</a:t>
                      </a:r>
                    </a:p>
                  </a:txBody>
                  <a:tcPr marL="58609" marR="58609" marT="0" marB="0" anchor="ctr"/>
                </a:tc>
                <a:extLst>
                  <a:ext uri="{0D108BD9-81ED-4DB2-BD59-A6C34878D82A}">
                    <a16:rowId xmlns:a16="http://schemas.microsoft.com/office/drawing/2014/main" xmlns="" val="1820013004"/>
                  </a:ext>
                </a:extLst>
              </a:tr>
              <a:tr h="41924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 dirty="0" err="1">
                          <a:effectLst/>
                          <a:highlight>
                            <a:srgbClr val="FFFFFF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UMiG</a:t>
                      </a:r>
                      <a:endParaRPr lang="pl-PL" sz="1800" dirty="0">
                        <a:effectLst/>
                        <a:highlight>
                          <a:srgbClr val="FFFFFF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58609" marR="586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7727</a:t>
                      </a:r>
                    </a:p>
                  </a:txBody>
                  <a:tcPr marL="58609" marR="586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310</a:t>
                      </a:r>
                    </a:p>
                  </a:txBody>
                  <a:tcPr marL="58609" marR="586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1353</a:t>
                      </a:r>
                    </a:p>
                  </a:txBody>
                  <a:tcPr marL="58609" marR="586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9390</a:t>
                      </a:r>
                    </a:p>
                  </a:txBody>
                  <a:tcPr marL="58609" marR="58609" marT="0" marB="0" anchor="ctr"/>
                </a:tc>
                <a:extLst>
                  <a:ext uri="{0D108BD9-81ED-4DB2-BD59-A6C34878D82A}">
                    <a16:rowId xmlns:a16="http://schemas.microsoft.com/office/drawing/2014/main" xmlns="" val="2441341334"/>
                  </a:ext>
                </a:extLst>
              </a:tr>
              <a:tr h="41924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>
                          <a:effectLst/>
                          <a:highlight>
                            <a:srgbClr val="FFFFFF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OPS</a:t>
                      </a:r>
                    </a:p>
                  </a:txBody>
                  <a:tcPr marL="58609" marR="586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3038</a:t>
                      </a:r>
                    </a:p>
                  </a:txBody>
                  <a:tcPr marL="58609" marR="586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18</a:t>
                      </a:r>
                    </a:p>
                  </a:txBody>
                  <a:tcPr marL="58609" marR="586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954</a:t>
                      </a:r>
                    </a:p>
                  </a:txBody>
                  <a:tcPr marL="58609" marR="586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4010</a:t>
                      </a:r>
                    </a:p>
                  </a:txBody>
                  <a:tcPr marL="58609" marR="58609" marT="0" marB="0" anchor="ctr"/>
                </a:tc>
                <a:extLst>
                  <a:ext uri="{0D108BD9-81ED-4DB2-BD59-A6C34878D82A}">
                    <a16:rowId xmlns:a16="http://schemas.microsoft.com/office/drawing/2014/main" xmlns="" val="3779274035"/>
                  </a:ext>
                </a:extLst>
              </a:tr>
              <a:tr h="41924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>
                          <a:effectLst/>
                          <a:highlight>
                            <a:srgbClr val="FFFFFF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ŚDS</a:t>
                      </a:r>
                    </a:p>
                  </a:txBody>
                  <a:tcPr marL="58609" marR="586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</a:t>
                      </a:r>
                    </a:p>
                  </a:txBody>
                  <a:tcPr marL="58609" marR="586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</a:t>
                      </a:r>
                    </a:p>
                  </a:txBody>
                  <a:tcPr marL="58609" marR="586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12</a:t>
                      </a:r>
                    </a:p>
                  </a:txBody>
                  <a:tcPr marL="58609" marR="586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12</a:t>
                      </a:r>
                    </a:p>
                  </a:txBody>
                  <a:tcPr marL="58609" marR="58609" marT="0" marB="0" anchor="ctr"/>
                </a:tc>
                <a:extLst>
                  <a:ext uri="{0D108BD9-81ED-4DB2-BD59-A6C34878D82A}">
                    <a16:rowId xmlns:a16="http://schemas.microsoft.com/office/drawing/2014/main" xmlns="" val="3566507667"/>
                  </a:ext>
                </a:extLst>
              </a:tr>
              <a:tr h="41924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COO (ZOEiAO)</a:t>
                      </a:r>
                    </a:p>
                  </a:txBody>
                  <a:tcPr marL="58609" marR="586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66</a:t>
                      </a:r>
                    </a:p>
                  </a:txBody>
                  <a:tcPr marL="58609" marR="586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</a:t>
                      </a:r>
                    </a:p>
                  </a:txBody>
                  <a:tcPr marL="58609" marR="586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25</a:t>
                      </a:r>
                    </a:p>
                  </a:txBody>
                  <a:tcPr marL="58609" marR="586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91</a:t>
                      </a:r>
                    </a:p>
                  </a:txBody>
                  <a:tcPr marL="58609" marR="58609" marT="0" marB="0" anchor="ctr"/>
                </a:tc>
                <a:extLst>
                  <a:ext uri="{0D108BD9-81ED-4DB2-BD59-A6C34878D82A}">
                    <a16:rowId xmlns:a16="http://schemas.microsoft.com/office/drawing/2014/main" xmlns="" val="4184243075"/>
                  </a:ext>
                </a:extLst>
              </a:tr>
              <a:tr h="41924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SP1</a:t>
                      </a:r>
                    </a:p>
                  </a:txBody>
                  <a:tcPr marL="58609" marR="586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19</a:t>
                      </a:r>
                    </a:p>
                  </a:txBody>
                  <a:tcPr marL="58609" marR="586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</a:t>
                      </a:r>
                    </a:p>
                  </a:txBody>
                  <a:tcPr marL="58609" marR="586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73</a:t>
                      </a:r>
                    </a:p>
                  </a:txBody>
                  <a:tcPr marL="58609" marR="586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92</a:t>
                      </a:r>
                    </a:p>
                  </a:txBody>
                  <a:tcPr marL="58609" marR="58609" marT="0" marB="0" anchor="ctr"/>
                </a:tc>
                <a:extLst>
                  <a:ext uri="{0D108BD9-81ED-4DB2-BD59-A6C34878D82A}">
                    <a16:rowId xmlns:a16="http://schemas.microsoft.com/office/drawing/2014/main" xmlns="" val="1025677864"/>
                  </a:ext>
                </a:extLst>
              </a:tr>
              <a:tr h="41924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SP2</a:t>
                      </a:r>
                    </a:p>
                  </a:txBody>
                  <a:tcPr marL="58609" marR="586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7</a:t>
                      </a:r>
                    </a:p>
                  </a:txBody>
                  <a:tcPr marL="58609" marR="586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</a:t>
                      </a:r>
                    </a:p>
                  </a:txBody>
                  <a:tcPr marL="58609" marR="586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17</a:t>
                      </a:r>
                    </a:p>
                  </a:txBody>
                  <a:tcPr marL="58609" marR="586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24</a:t>
                      </a:r>
                    </a:p>
                  </a:txBody>
                  <a:tcPr marL="58609" marR="58609" marT="0" marB="0" anchor="ctr"/>
                </a:tc>
                <a:extLst>
                  <a:ext uri="{0D108BD9-81ED-4DB2-BD59-A6C34878D82A}">
                    <a16:rowId xmlns:a16="http://schemas.microsoft.com/office/drawing/2014/main" xmlns="" val="3736930569"/>
                  </a:ext>
                </a:extLst>
              </a:tr>
              <a:tr h="41924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ZSP Łowyń</a:t>
                      </a:r>
                    </a:p>
                  </a:txBody>
                  <a:tcPr marL="58609" marR="586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</a:t>
                      </a:r>
                    </a:p>
                  </a:txBody>
                  <a:tcPr marL="58609" marR="586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</a:t>
                      </a:r>
                    </a:p>
                  </a:txBody>
                  <a:tcPr marL="58609" marR="586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</a:t>
                      </a:r>
                    </a:p>
                  </a:txBody>
                  <a:tcPr marL="58609" marR="586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8</a:t>
                      </a:r>
                    </a:p>
                  </a:txBody>
                  <a:tcPr marL="58609" marR="58609" marT="0" marB="0" anchor="ctr"/>
                </a:tc>
                <a:extLst>
                  <a:ext uri="{0D108BD9-81ED-4DB2-BD59-A6C34878D82A}">
                    <a16:rowId xmlns:a16="http://schemas.microsoft.com/office/drawing/2014/main" xmlns="" val="4181569503"/>
                  </a:ext>
                </a:extLst>
              </a:tr>
              <a:tr h="41924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ZSP Kamionna</a:t>
                      </a:r>
                    </a:p>
                  </a:txBody>
                  <a:tcPr marL="58609" marR="586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</a:t>
                      </a:r>
                    </a:p>
                  </a:txBody>
                  <a:tcPr marL="58609" marR="586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</a:t>
                      </a:r>
                    </a:p>
                  </a:txBody>
                  <a:tcPr marL="58609" marR="586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16</a:t>
                      </a:r>
                    </a:p>
                  </a:txBody>
                  <a:tcPr marL="58609" marR="586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16</a:t>
                      </a:r>
                    </a:p>
                  </a:txBody>
                  <a:tcPr marL="58609" marR="58609" marT="0" marB="0" anchor="ctr"/>
                </a:tc>
                <a:extLst>
                  <a:ext uri="{0D108BD9-81ED-4DB2-BD59-A6C34878D82A}">
                    <a16:rowId xmlns:a16="http://schemas.microsoft.com/office/drawing/2014/main" xmlns="" val="3887440807"/>
                  </a:ext>
                </a:extLst>
              </a:tr>
              <a:tr h="41924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ZP1</a:t>
                      </a:r>
                    </a:p>
                  </a:txBody>
                  <a:tcPr marL="58609" marR="586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8</a:t>
                      </a:r>
                    </a:p>
                  </a:txBody>
                  <a:tcPr marL="58609" marR="586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</a:t>
                      </a:r>
                    </a:p>
                  </a:txBody>
                  <a:tcPr marL="58609" marR="586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48</a:t>
                      </a:r>
                    </a:p>
                  </a:txBody>
                  <a:tcPr marL="58609" marR="586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56</a:t>
                      </a:r>
                    </a:p>
                  </a:txBody>
                  <a:tcPr marL="58609" marR="58609" marT="0" marB="0" anchor="ctr"/>
                </a:tc>
                <a:extLst>
                  <a:ext uri="{0D108BD9-81ED-4DB2-BD59-A6C34878D82A}">
                    <a16:rowId xmlns:a16="http://schemas.microsoft.com/office/drawing/2014/main" xmlns="" val="3498925369"/>
                  </a:ext>
                </a:extLst>
              </a:tr>
              <a:tr h="41924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ZP2</a:t>
                      </a:r>
                    </a:p>
                  </a:txBody>
                  <a:tcPr marL="58609" marR="586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14</a:t>
                      </a:r>
                    </a:p>
                  </a:txBody>
                  <a:tcPr marL="58609" marR="586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</a:t>
                      </a:r>
                    </a:p>
                  </a:txBody>
                  <a:tcPr marL="58609" marR="586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66</a:t>
                      </a:r>
                    </a:p>
                  </a:txBody>
                  <a:tcPr marL="58609" marR="586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80</a:t>
                      </a:r>
                    </a:p>
                  </a:txBody>
                  <a:tcPr marL="58609" marR="58609" marT="0" marB="0" anchor="ctr"/>
                </a:tc>
                <a:extLst>
                  <a:ext uri="{0D108BD9-81ED-4DB2-BD59-A6C34878D82A}">
                    <a16:rowId xmlns:a16="http://schemas.microsoft.com/office/drawing/2014/main" xmlns="" val="574842450"/>
                  </a:ext>
                </a:extLst>
              </a:tr>
              <a:tr h="41924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P2</a:t>
                      </a:r>
                    </a:p>
                  </a:txBody>
                  <a:tcPr marL="58609" marR="586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2 </a:t>
                      </a:r>
                    </a:p>
                  </a:txBody>
                  <a:tcPr marL="58609" marR="586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</a:t>
                      </a:r>
                    </a:p>
                  </a:txBody>
                  <a:tcPr marL="58609" marR="586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</a:t>
                      </a:r>
                    </a:p>
                  </a:txBody>
                  <a:tcPr marL="58609" marR="586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7</a:t>
                      </a:r>
                    </a:p>
                  </a:txBody>
                  <a:tcPr marL="58609" marR="58609" marT="0" marB="0" anchor="ctr"/>
                </a:tc>
                <a:extLst>
                  <a:ext uri="{0D108BD9-81ED-4DB2-BD59-A6C34878D82A}">
                    <a16:rowId xmlns:a16="http://schemas.microsoft.com/office/drawing/2014/main" xmlns="" val="2369000248"/>
                  </a:ext>
                </a:extLst>
              </a:tr>
              <a:tr h="41924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Żłobek</a:t>
                      </a:r>
                    </a:p>
                  </a:txBody>
                  <a:tcPr marL="58609" marR="586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7</a:t>
                      </a:r>
                    </a:p>
                  </a:txBody>
                  <a:tcPr marL="58609" marR="586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</a:t>
                      </a:r>
                    </a:p>
                  </a:txBody>
                  <a:tcPr marL="58609" marR="586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20</a:t>
                      </a:r>
                    </a:p>
                  </a:txBody>
                  <a:tcPr marL="58609" marR="586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27</a:t>
                      </a:r>
                    </a:p>
                  </a:txBody>
                  <a:tcPr marL="58609" marR="58609" marT="0" marB="0" anchor="ctr"/>
                </a:tc>
                <a:extLst>
                  <a:ext uri="{0D108BD9-81ED-4DB2-BD59-A6C34878D82A}">
                    <a16:rowId xmlns:a16="http://schemas.microsoft.com/office/drawing/2014/main" xmlns="" val="3753639217"/>
                  </a:ext>
                </a:extLst>
              </a:tr>
              <a:tr h="41924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pl-PL" sz="180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58609" marR="586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ighlight>
                            <a:srgbClr val="C5E0B3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10891</a:t>
                      </a:r>
                    </a:p>
                  </a:txBody>
                  <a:tcPr marL="58609" marR="586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ighlight>
                            <a:srgbClr val="BDD6EE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328</a:t>
                      </a:r>
                    </a:p>
                  </a:txBody>
                  <a:tcPr marL="58609" marR="586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ighlight>
                            <a:srgbClr val="FBE4D5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2594</a:t>
                      </a:r>
                    </a:p>
                  </a:txBody>
                  <a:tcPr marL="58609" marR="586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13813</a:t>
                      </a:r>
                    </a:p>
                  </a:txBody>
                  <a:tcPr marL="58609" marR="58609" marT="0" marB="0" anchor="ctr"/>
                </a:tc>
                <a:extLst>
                  <a:ext uri="{0D108BD9-81ED-4DB2-BD59-A6C34878D82A}">
                    <a16:rowId xmlns:a16="http://schemas.microsoft.com/office/drawing/2014/main" xmlns="" val="11741740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1398219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C2579DAE-C141-48DB-810E-C070C300819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pl-PL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02FD90C3-6350-4D5B-9738-6E94EDF30F7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pl-PL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41497DE5-0939-4D1D-9350-0C5E1B209C6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5CCC70ED-6C63-4537-B7EB-51990D6C0A6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458724" y="457200"/>
            <a:ext cx="11274552" cy="5943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B76E24C1-2968-40DC-A36E-F6B85F0F075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522732" y="521208"/>
            <a:ext cx="11146536" cy="581558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" name="Wykres 2">
            <a:extLst>
              <a:ext uri="{FF2B5EF4-FFF2-40B4-BE49-F238E27FC236}">
                <a16:creationId xmlns:a16="http://schemas.microsoft.com/office/drawing/2014/main" xmlns="" id="{860F498D-D5C7-E2AD-0072-D080A30E543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xmlns="" val="1748159916"/>
              </p:ext>
            </p:extLst>
          </p:nvPr>
        </p:nvGraphicFramePr>
        <p:xfrm>
          <a:off x="602166" y="657922"/>
          <a:ext cx="10905893" cy="55508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37241022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1">
            <a:extLst>
              <a:ext uri="{FF2B5EF4-FFF2-40B4-BE49-F238E27FC236}">
                <a16:creationId xmlns:a16="http://schemas.microsoft.com/office/drawing/2014/main" xmlns="" id="{C2579DAE-C141-48DB-810E-C070C300819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pl-PL"/>
          </a:p>
        </p:txBody>
      </p:sp>
      <p:sp>
        <p:nvSpPr>
          <p:cNvPr id="41" name="Rectangle 33">
            <a:extLst>
              <a:ext uri="{FF2B5EF4-FFF2-40B4-BE49-F238E27FC236}">
                <a16:creationId xmlns:a16="http://schemas.microsoft.com/office/drawing/2014/main" xmlns="" id="{02FD90C3-6350-4D5B-9738-6E94EDF30F7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pl-PL"/>
          </a:p>
        </p:txBody>
      </p:sp>
      <p:sp>
        <p:nvSpPr>
          <p:cNvPr id="42" name="Rectangle 35">
            <a:extLst>
              <a:ext uri="{FF2B5EF4-FFF2-40B4-BE49-F238E27FC236}">
                <a16:creationId xmlns:a16="http://schemas.microsoft.com/office/drawing/2014/main" xmlns="" id="{BCD2D517-BC35-4439-AC31-06DF764F25F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43" name="Rectangle 37">
            <a:extLst>
              <a:ext uri="{FF2B5EF4-FFF2-40B4-BE49-F238E27FC236}">
                <a16:creationId xmlns:a16="http://schemas.microsoft.com/office/drawing/2014/main" xmlns="" id="{2DD3F846-0483-40F5-A881-0C1AD2A0CAD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" name="Tabela 1">
            <a:extLst>
              <a:ext uri="{FF2B5EF4-FFF2-40B4-BE49-F238E27FC236}">
                <a16:creationId xmlns:a16="http://schemas.microsoft.com/office/drawing/2014/main" xmlns="" id="{3E81359D-E346-5D84-A2B5-25300D6FEE8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047321816"/>
              </p:ext>
            </p:extLst>
          </p:nvPr>
        </p:nvGraphicFramePr>
        <p:xfrm>
          <a:off x="579863" y="646771"/>
          <a:ext cx="11050859" cy="5667151"/>
        </p:xfrm>
        <a:graphic>
          <a:graphicData uri="http://schemas.openxmlformats.org/drawingml/2006/table">
            <a:tbl>
              <a:tblPr firstRow="1" firstCol="1" bandRow="1">
                <a:tableStyleId>{9D7B26C5-4107-4FEC-AEDC-1716B250A1EF}</a:tableStyleId>
              </a:tblPr>
              <a:tblGrid>
                <a:gridCol w="7092580">
                  <a:extLst>
                    <a:ext uri="{9D8B030D-6E8A-4147-A177-3AD203B41FA5}">
                      <a16:colId xmlns:a16="http://schemas.microsoft.com/office/drawing/2014/main" xmlns="" val="2031751046"/>
                    </a:ext>
                  </a:extLst>
                </a:gridCol>
                <a:gridCol w="1775422">
                  <a:extLst>
                    <a:ext uri="{9D8B030D-6E8A-4147-A177-3AD203B41FA5}">
                      <a16:colId xmlns:a16="http://schemas.microsoft.com/office/drawing/2014/main" xmlns="" val="1820571303"/>
                    </a:ext>
                  </a:extLst>
                </a:gridCol>
                <a:gridCol w="2182857">
                  <a:extLst>
                    <a:ext uri="{9D8B030D-6E8A-4147-A177-3AD203B41FA5}">
                      <a16:colId xmlns:a16="http://schemas.microsoft.com/office/drawing/2014/main" xmlns="" val="2602923149"/>
                    </a:ext>
                  </a:extLst>
                </a:gridCol>
              </a:tblGrid>
              <a:tr h="646321">
                <a:tc gridSpan="3"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l-PL" sz="1800" b="1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E599"/>
                          </a:highlight>
                        </a:rPr>
                        <a:t>Które z komórek organizacyjnych Urzędu otrzymują najwięcej korespondencji?</a:t>
                      </a:r>
                      <a:endParaRPr lang="pl-PL" sz="3200" b="0" i="0" u="none" strike="noStrike" dirty="0">
                        <a:effectLst/>
                        <a:highlight>
                          <a:srgbClr val="FFE599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151551" marR="151551" marT="75775" marB="75775"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00204041"/>
                  </a:ext>
                </a:extLst>
              </a:tr>
              <a:tr h="334722">
                <a:tc>
                  <a:txBody>
                    <a:bodyPr/>
                    <a:lstStyle/>
                    <a:p>
                      <a:pPr algn="l" fontAlgn="b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600" b="1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E7E6E6"/>
                          </a:highlight>
                        </a:rPr>
                        <a:t>Nazwa komórki organizacyjnej urzędu</a:t>
                      </a:r>
                      <a:r>
                        <a:rPr lang="pl-PL" sz="1600" b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E7E6E6"/>
                          </a:highlight>
                        </a:rPr>
                        <a:t> (liczba stanowisk)</a:t>
                      </a:r>
                      <a:endParaRPr lang="pl-PL" sz="3000" b="0" i="0" u="none" strike="noStrike" dirty="0">
                        <a:effectLst/>
                        <a:highlight>
                          <a:srgbClr val="E7E6E6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73671" marR="73671" marT="15787" marB="0" anchor="b">
                    <a:lnR w="38100" cap="flat" cmpd="sng" algn="ctr">
                      <a:solidFill>
                        <a:srgbClr val="FF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rgbClr val="FF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600" b="1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E7E6E6"/>
                          </a:highlight>
                        </a:rPr>
                        <a:t>łącznie </a:t>
                      </a:r>
                      <a:endParaRPr lang="pl-PL" sz="3000" b="0" i="0" u="none" strike="noStrike" dirty="0">
                        <a:effectLst/>
                        <a:highlight>
                          <a:srgbClr val="E7E6E6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73671" marR="73671" marT="15787" marB="0" anchor="b">
                    <a:lnL w="38100" cap="flat" cmpd="sng" algn="ctr">
                      <a:solidFill>
                        <a:srgbClr val="FF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rgbClr val="FF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600" b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7E6E6"/>
                          </a:highlight>
                        </a:rPr>
                        <a:t>średnio na tydzień</a:t>
                      </a:r>
                      <a:endParaRPr lang="pl-PL" sz="3000" b="0" i="0" u="none" strike="noStrike">
                        <a:effectLst/>
                        <a:highlight>
                          <a:srgbClr val="E7E6E6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73671" marR="73671" marT="15787" marB="0" anchor="b">
                    <a:lnL w="38100" cap="flat" cmpd="sng" algn="ctr">
                      <a:solidFill>
                        <a:srgbClr val="FF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rgbClr val="FF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672888085"/>
                  </a:ext>
                </a:extLst>
              </a:tr>
              <a:tr h="334722">
                <a:tc>
                  <a:txBody>
                    <a:bodyPr/>
                    <a:lstStyle/>
                    <a:p>
                      <a:pPr algn="l" fontAlgn="b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600" b="1" u="none" strike="noStrike" dirty="0">
                          <a:effectLst/>
                        </a:rPr>
                        <a:t>Referat Spraw Obywatelskich</a:t>
                      </a:r>
                      <a:r>
                        <a:rPr lang="pl-PL" sz="1600" b="0" u="none" strike="noStrike" dirty="0">
                          <a:effectLst/>
                        </a:rPr>
                        <a:t> (6)</a:t>
                      </a:r>
                      <a:endParaRPr lang="pl-PL" sz="3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671" marR="73671" marT="15787" marB="0" anchor="b">
                    <a:lnR w="38100" cap="flat" cmpd="sng" algn="ctr">
                      <a:solidFill>
                        <a:srgbClr val="FF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600" b="1" u="none" strike="noStrike">
                          <a:effectLst/>
                        </a:rPr>
                        <a:t>5 679</a:t>
                      </a:r>
                      <a:endParaRPr lang="pl-PL" sz="3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671" marR="73671" marT="15787" marB="0" anchor="b">
                    <a:lnL w="38100" cap="flat" cmpd="sng" algn="ctr">
                      <a:solidFill>
                        <a:srgbClr val="FF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600" b="0" u="none" strike="noStrike">
                          <a:effectLst/>
                        </a:rPr>
                        <a:t>111,44</a:t>
                      </a:r>
                      <a:endParaRPr lang="pl-PL" sz="3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671" marR="73671" marT="15787" marB="0" anchor="b">
                    <a:lnL w="38100" cap="flat" cmpd="sng" algn="ctr">
                      <a:solidFill>
                        <a:srgbClr val="FF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rgbClr val="FF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xmlns="" val="1037654783"/>
                  </a:ext>
                </a:extLst>
              </a:tr>
              <a:tr h="334722">
                <a:tc>
                  <a:txBody>
                    <a:bodyPr/>
                    <a:lstStyle/>
                    <a:p>
                      <a:pPr algn="l" fontAlgn="b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600" b="1" u="none" strike="noStrike">
                          <a:effectLst/>
                        </a:rPr>
                        <a:t>Referat Nieruchomości i Gospodarki Przestrzennej</a:t>
                      </a:r>
                      <a:r>
                        <a:rPr lang="pl-PL" sz="1600" b="0" u="none" strike="noStrike">
                          <a:effectLst/>
                        </a:rPr>
                        <a:t> (7)</a:t>
                      </a:r>
                      <a:endParaRPr lang="pl-PL" sz="3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671" marR="73671" marT="15787" marB="0" anchor="b">
                    <a:lnR w="38100" cap="flat" cmpd="sng" algn="ctr">
                      <a:solidFill>
                        <a:srgbClr val="FF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600" b="1" u="none" strike="noStrike">
                          <a:effectLst/>
                        </a:rPr>
                        <a:t>3 502</a:t>
                      </a:r>
                      <a:endParaRPr lang="pl-PL" sz="3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671" marR="73671" marT="15787" marB="0" anchor="b">
                    <a:lnL w="38100" cap="flat" cmpd="sng" algn="ctr">
                      <a:solidFill>
                        <a:srgbClr val="FF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600" b="0" u="none" strike="noStrike">
                          <a:effectLst/>
                        </a:rPr>
                        <a:t>68,72</a:t>
                      </a:r>
                      <a:endParaRPr lang="pl-PL" sz="3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671" marR="73671" marT="15787" marB="0" anchor="b">
                    <a:lnL w="38100" cap="flat" cmpd="sng" algn="ctr">
                      <a:solidFill>
                        <a:srgbClr val="FF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xmlns="" val="423409748"/>
                  </a:ext>
                </a:extLst>
              </a:tr>
              <a:tr h="334722">
                <a:tc>
                  <a:txBody>
                    <a:bodyPr/>
                    <a:lstStyle/>
                    <a:p>
                      <a:pPr algn="l" fontAlgn="b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600" b="1" u="none" strike="noStrike">
                          <a:effectLst/>
                        </a:rPr>
                        <a:t>Referat Finansowo-Budżetowy</a:t>
                      </a:r>
                      <a:r>
                        <a:rPr lang="pl-PL" sz="1600" b="0" u="none" strike="noStrike">
                          <a:effectLst/>
                        </a:rPr>
                        <a:t> (4)</a:t>
                      </a:r>
                      <a:endParaRPr lang="pl-PL" sz="3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671" marR="73671" marT="15787" marB="0" anchor="b">
                    <a:lnR w="38100" cap="flat" cmpd="sng" algn="ctr">
                      <a:solidFill>
                        <a:srgbClr val="FF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600" b="1" u="none" strike="noStrike">
                          <a:effectLst/>
                        </a:rPr>
                        <a:t>3 491</a:t>
                      </a:r>
                      <a:endParaRPr lang="pl-PL" sz="3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671" marR="73671" marT="15787" marB="0" anchor="b">
                    <a:lnL w="38100" cap="flat" cmpd="sng" algn="ctr">
                      <a:solidFill>
                        <a:srgbClr val="FF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600" b="0" u="none" strike="noStrike">
                          <a:effectLst/>
                        </a:rPr>
                        <a:t>68,50</a:t>
                      </a:r>
                      <a:endParaRPr lang="pl-PL" sz="3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671" marR="73671" marT="15787" marB="0" anchor="b">
                    <a:lnL w="38100" cap="flat" cmpd="sng" algn="ctr">
                      <a:solidFill>
                        <a:srgbClr val="FF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xmlns="" val="2372464057"/>
                  </a:ext>
                </a:extLst>
              </a:tr>
              <a:tr h="334722">
                <a:tc>
                  <a:txBody>
                    <a:bodyPr/>
                    <a:lstStyle/>
                    <a:p>
                      <a:pPr algn="l" fontAlgn="b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600" b="1" u="none" strike="noStrike">
                          <a:effectLst/>
                        </a:rPr>
                        <a:t>Referat Inwestycji i Infrastruktury </a:t>
                      </a:r>
                      <a:r>
                        <a:rPr lang="pl-PL" sz="1600" b="0" u="none" strike="noStrike">
                          <a:effectLst/>
                        </a:rPr>
                        <a:t>(6)</a:t>
                      </a:r>
                      <a:endParaRPr lang="pl-PL" sz="3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671" marR="73671" marT="15787" marB="0" anchor="b">
                    <a:lnR w="38100" cap="flat" cmpd="sng" algn="ctr">
                      <a:solidFill>
                        <a:srgbClr val="FF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600" b="1" u="none" strike="noStrike">
                          <a:effectLst/>
                        </a:rPr>
                        <a:t>3 336</a:t>
                      </a:r>
                      <a:endParaRPr lang="pl-PL" sz="3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671" marR="73671" marT="15787" marB="0" anchor="b">
                    <a:lnL w="38100" cap="flat" cmpd="sng" algn="ctr">
                      <a:solidFill>
                        <a:srgbClr val="FF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600" b="0" u="none" strike="noStrike">
                          <a:effectLst/>
                        </a:rPr>
                        <a:t>65,46</a:t>
                      </a:r>
                      <a:endParaRPr lang="pl-PL" sz="3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671" marR="73671" marT="15787" marB="0" anchor="b">
                    <a:lnL w="38100" cap="flat" cmpd="sng" algn="ctr">
                      <a:solidFill>
                        <a:srgbClr val="FF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xmlns="" val="3269385710"/>
                  </a:ext>
                </a:extLst>
              </a:tr>
              <a:tr h="334722">
                <a:tc>
                  <a:txBody>
                    <a:bodyPr/>
                    <a:lstStyle/>
                    <a:p>
                      <a:pPr algn="l" fontAlgn="b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600" b="1" u="none" strike="noStrike">
                          <a:effectLst/>
                        </a:rPr>
                        <a:t>Referat Komunalno-Środowiskowy</a:t>
                      </a:r>
                      <a:r>
                        <a:rPr lang="pl-PL" sz="1600" b="0" u="none" strike="noStrike">
                          <a:effectLst/>
                        </a:rPr>
                        <a:t> (6)</a:t>
                      </a:r>
                      <a:endParaRPr lang="pl-PL" sz="3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671" marR="73671" marT="15787" marB="0" anchor="b">
                    <a:lnR w="38100" cap="flat" cmpd="sng" algn="ctr">
                      <a:solidFill>
                        <a:srgbClr val="FF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600" b="1" u="none" strike="noStrike">
                          <a:effectLst/>
                        </a:rPr>
                        <a:t>2 843</a:t>
                      </a:r>
                      <a:endParaRPr lang="pl-PL" sz="3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671" marR="73671" marT="15787" marB="0" anchor="b">
                    <a:lnL w="38100" cap="flat" cmpd="sng" algn="ctr">
                      <a:solidFill>
                        <a:srgbClr val="FF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600" b="0" u="none" strike="noStrike">
                          <a:effectLst/>
                        </a:rPr>
                        <a:t>55,79</a:t>
                      </a:r>
                      <a:endParaRPr lang="pl-PL" sz="3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671" marR="73671" marT="15787" marB="0" anchor="b">
                    <a:lnL w="38100" cap="flat" cmpd="sng" algn="ctr">
                      <a:solidFill>
                        <a:srgbClr val="FF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xmlns="" val="2530484890"/>
                  </a:ext>
                </a:extLst>
              </a:tr>
              <a:tr h="334722">
                <a:tc>
                  <a:txBody>
                    <a:bodyPr/>
                    <a:lstStyle/>
                    <a:p>
                      <a:pPr algn="l" fontAlgn="b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600" b="1" u="none" strike="noStrike">
                          <a:effectLst/>
                        </a:rPr>
                        <a:t>Referat Podatków i Opłat Lokalnych</a:t>
                      </a:r>
                      <a:r>
                        <a:rPr lang="pl-PL" sz="1600" b="0" u="none" strike="noStrike">
                          <a:effectLst/>
                        </a:rPr>
                        <a:t> (6)</a:t>
                      </a:r>
                      <a:endParaRPr lang="pl-PL" sz="3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671" marR="73671" marT="15787" marB="0" anchor="b">
                    <a:lnR w="38100" cap="flat" cmpd="sng" algn="ctr">
                      <a:solidFill>
                        <a:srgbClr val="FF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600" b="1" u="none" strike="noStrike">
                          <a:effectLst/>
                        </a:rPr>
                        <a:t>2 119</a:t>
                      </a:r>
                      <a:endParaRPr lang="pl-PL" sz="3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671" marR="73671" marT="15787" marB="0" anchor="b">
                    <a:lnL w="38100" cap="flat" cmpd="sng" algn="ctr">
                      <a:solidFill>
                        <a:srgbClr val="FF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600" b="0" u="none" strike="noStrike">
                          <a:effectLst/>
                        </a:rPr>
                        <a:t>41,58</a:t>
                      </a:r>
                      <a:endParaRPr lang="pl-PL" sz="3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671" marR="73671" marT="15787" marB="0" anchor="b">
                    <a:lnL w="38100" cap="flat" cmpd="sng" algn="ctr">
                      <a:solidFill>
                        <a:srgbClr val="FF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xmlns="" val="784003883"/>
                  </a:ext>
                </a:extLst>
              </a:tr>
              <a:tr h="334722">
                <a:tc>
                  <a:txBody>
                    <a:bodyPr/>
                    <a:lstStyle/>
                    <a:p>
                      <a:pPr algn="l" fontAlgn="b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600" b="1" u="none" strike="noStrike">
                          <a:effectLst/>
                        </a:rPr>
                        <a:t>Urząd Stanu Cywilnego</a:t>
                      </a:r>
                      <a:r>
                        <a:rPr lang="pl-PL" sz="1600" b="0" u="none" strike="noStrike">
                          <a:effectLst/>
                        </a:rPr>
                        <a:t> (2)</a:t>
                      </a:r>
                      <a:endParaRPr lang="pl-PL" sz="3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671" marR="73671" marT="15787" marB="0" anchor="b">
                    <a:lnR w="38100" cap="flat" cmpd="sng" algn="ctr">
                      <a:solidFill>
                        <a:srgbClr val="FF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600" b="1" u="none" strike="noStrike">
                          <a:effectLst/>
                        </a:rPr>
                        <a:t>1 974</a:t>
                      </a:r>
                      <a:endParaRPr lang="pl-PL" sz="3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671" marR="73671" marT="15787" marB="0" anchor="b">
                    <a:lnL w="38100" cap="flat" cmpd="sng" algn="ctr">
                      <a:solidFill>
                        <a:srgbClr val="FF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600" b="0" u="none" strike="noStrike">
                          <a:effectLst/>
                        </a:rPr>
                        <a:t>38,74</a:t>
                      </a:r>
                      <a:endParaRPr lang="pl-PL" sz="3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671" marR="73671" marT="15787" marB="0" anchor="b">
                    <a:lnL w="38100" cap="flat" cmpd="sng" algn="ctr">
                      <a:solidFill>
                        <a:srgbClr val="FF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xmlns="" val="2764816558"/>
                  </a:ext>
                </a:extLst>
              </a:tr>
              <a:tr h="334722">
                <a:tc>
                  <a:txBody>
                    <a:bodyPr/>
                    <a:lstStyle/>
                    <a:p>
                      <a:pPr algn="l" fontAlgn="b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600" b="1" u="none" strike="noStrike">
                          <a:effectLst/>
                        </a:rPr>
                        <a:t>Referat Organizacyjno-Administracyjny</a:t>
                      </a:r>
                      <a:r>
                        <a:rPr lang="pl-PL" sz="1600" b="0" u="none" strike="noStrike">
                          <a:effectLst/>
                        </a:rPr>
                        <a:t> (4)</a:t>
                      </a:r>
                      <a:endParaRPr lang="pl-PL" sz="3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671" marR="73671" marT="15787" marB="0" anchor="b">
                    <a:lnR w="38100" cap="flat" cmpd="sng" algn="ctr">
                      <a:solidFill>
                        <a:srgbClr val="FF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600" b="1" u="none" strike="noStrike">
                          <a:effectLst/>
                        </a:rPr>
                        <a:t>1 199</a:t>
                      </a:r>
                      <a:endParaRPr lang="pl-PL" sz="3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671" marR="73671" marT="15787" marB="0" anchor="b">
                    <a:lnL w="38100" cap="flat" cmpd="sng" algn="ctr">
                      <a:solidFill>
                        <a:srgbClr val="FF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600" b="0" u="none" strike="noStrike">
                          <a:effectLst/>
                        </a:rPr>
                        <a:t>23,53</a:t>
                      </a:r>
                      <a:endParaRPr lang="pl-PL" sz="3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671" marR="73671" marT="15787" marB="0" anchor="b">
                    <a:lnL w="38100" cap="flat" cmpd="sng" algn="ctr">
                      <a:solidFill>
                        <a:srgbClr val="FF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xmlns="" val="3152534207"/>
                  </a:ext>
                </a:extLst>
              </a:tr>
              <a:tr h="334722">
                <a:tc>
                  <a:txBody>
                    <a:bodyPr/>
                    <a:lstStyle/>
                    <a:p>
                      <a:pPr algn="l" fontAlgn="b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600" b="1" u="none" strike="noStrike">
                          <a:effectLst/>
                        </a:rPr>
                        <a:t>Stanowisko ds. oświaty</a:t>
                      </a:r>
                      <a:r>
                        <a:rPr lang="pl-PL" sz="1600" b="0" u="none" strike="noStrike">
                          <a:effectLst/>
                        </a:rPr>
                        <a:t> (1)</a:t>
                      </a:r>
                      <a:endParaRPr lang="pl-PL" sz="3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671" marR="73671" marT="15787" marB="0" anchor="b">
                    <a:lnR w="38100" cap="flat" cmpd="sng" algn="ctr">
                      <a:solidFill>
                        <a:srgbClr val="FF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600" b="1" u="none" strike="noStrike">
                          <a:effectLst/>
                        </a:rPr>
                        <a:t>617</a:t>
                      </a:r>
                      <a:endParaRPr lang="pl-PL" sz="3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671" marR="73671" marT="15787" marB="0" anchor="b">
                    <a:lnL w="38100" cap="flat" cmpd="sng" algn="ctr">
                      <a:solidFill>
                        <a:srgbClr val="FF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600" b="0" u="none" strike="noStrike">
                          <a:effectLst/>
                        </a:rPr>
                        <a:t>12,11</a:t>
                      </a:r>
                      <a:endParaRPr lang="pl-PL" sz="3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671" marR="73671" marT="15787" marB="0" anchor="b">
                    <a:lnL w="38100" cap="flat" cmpd="sng" algn="ctr">
                      <a:solidFill>
                        <a:srgbClr val="FF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xmlns="" val="4292185554"/>
                  </a:ext>
                </a:extLst>
              </a:tr>
              <a:tr h="334722">
                <a:tc>
                  <a:txBody>
                    <a:bodyPr/>
                    <a:lstStyle/>
                    <a:p>
                      <a:pPr algn="l" fontAlgn="b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600" b="1" u="none" strike="noStrike">
                          <a:effectLst/>
                        </a:rPr>
                        <a:t>Referat Promocji i Kultury</a:t>
                      </a:r>
                      <a:r>
                        <a:rPr lang="pl-PL" sz="1600" b="0" u="none" strike="noStrike">
                          <a:effectLst/>
                        </a:rPr>
                        <a:t> (4)</a:t>
                      </a:r>
                      <a:endParaRPr lang="pl-PL" sz="3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671" marR="73671" marT="15787" marB="0" anchor="b">
                    <a:lnR w="38100" cap="flat" cmpd="sng" algn="ctr">
                      <a:solidFill>
                        <a:srgbClr val="FF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600" b="1" u="none" strike="noStrike">
                          <a:effectLst/>
                        </a:rPr>
                        <a:t>505</a:t>
                      </a:r>
                      <a:endParaRPr lang="pl-PL" sz="3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671" marR="73671" marT="15787" marB="0" anchor="b">
                    <a:lnL w="38100" cap="flat" cmpd="sng" algn="ctr">
                      <a:solidFill>
                        <a:srgbClr val="FF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600" b="0" u="none" strike="noStrike">
                          <a:effectLst/>
                        </a:rPr>
                        <a:t>9,91</a:t>
                      </a:r>
                      <a:endParaRPr lang="pl-PL" sz="3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671" marR="73671" marT="15787" marB="0" anchor="b">
                    <a:lnL w="38100" cap="flat" cmpd="sng" algn="ctr">
                      <a:solidFill>
                        <a:srgbClr val="FF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xmlns="" val="1665071003"/>
                  </a:ext>
                </a:extLst>
              </a:tr>
              <a:tr h="334722">
                <a:tc>
                  <a:txBody>
                    <a:bodyPr/>
                    <a:lstStyle/>
                    <a:p>
                      <a:pPr algn="l" fontAlgn="b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600" b="1" u="none" strike="noStrike">
                          <a:effectLst/>
                        </a:rPr>
                        <a:t>Straż Miejska</a:t>
                      </a:r>
                      <a:r>
                        <a:rPr lang="pl-PL" sz="1600" b="0" u="none" strike="noStrike">
                          <a:effectLst/>
                        </a:rPr>
                        <a:t> (3)</a:t>
                      </a:r>
                      <a:endParaRPr lang="pl-PL" sz="3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671" marR="73671" marT="15787" marB="0" anchor="b">
                    <a:lnR w="38100" cap="flat" cmpd="sng" algn="ctr">
                      <a:solidFill>
                        <a:srgbClr val="FF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600" b="1" u="none" strike="noStrike">
                          <a:effectLst/>
                        </a:rPr>
                        <a:t>364</a:t>
                      </a:r>
                      <a:endParaRPr lang="pl-PL" sz="3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671" marR="73671" marT="15787" marB="0" anchor="b">
                    <a:lnL w="38100" cap="flat" cmpd="sng" algn="ctr">
                      <a:solidFill>
                        <a:srgbClr val="FF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600" b="0" u="none" strike="noStrike">
                          <a:effectLst/>
                        </a:rPr>
                        <a:t>7,14</a:t>
                      </a:r>
                      <a:endParaRPr lang="pl-PL" sz="3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671" marR="73671" marT="15787" marB="0" anchor="b">
                    <a:lnL w="38100" cap="flat" cmpd="sng" algn="ctr">
                      <a:solidFill>
                        <a:srgbClr val="FF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xmlns="" val="712272827"/>
                  </a:ext>
                </a:extLst>
              </a:tr>
              <a:tr h="334722">
                <a:tc>
                  <a:txBody>
                    <a:bodyPr/>
                    <a:lstStyle/>
                    <a:p>
                      <a:pPr algn="l" fontAlgn="b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600" b="1" u="none" strike="noStrike">
                          <a:effectLst/>
                        </a:rPr>
                        <a:t>Biuro Obsługi Interesanta</a:t>
                      </a:r>
                      <a:r>
                        <a:rPr lang="pl-PL" sz="1600" b="0" u="none" strike="noStrike">
                          <a:effectLst/>
                        </a:rPr>
                        <a:t> (3)</a:t>
                      </a:r>
                      <a:endParaRPr lang="pl-PL" sz="3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671" marR="73671" marT="15787" marB="0" anchor="b">
                    <a:lnR w="38100" cap="flat" cmpd="sng" algn="ctr">
                      <a:solidFill>
                        <a:srgbClr val="FF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600" b="1" u="none" strike="noStrike">
                          <a:effectLst/>
                        </a:rPr>
                        <a:t>275</a:t>
                      </a:r>
                      <a:endParaRPr lang="pl-PL" sz="3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671" marR="73671" marT="15787" marB="0" anchor="b">
                    <a:lnL w="38100" cap="flat" cmpd="sng" algn="ctr">
                      <a:solidFill>
                        <a:srgbClr val="FF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600" b="0" u="none" strike="noStrike">
                          <a:effectLst/>
                        </a:rPr>
                        <a:t>5,40</a:t>
                      </a:r>
                      <a:endParaRPr lang="pl-PL" sz="3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671" marR="73671" marT="15787" marB="0" anchor="b">
                    <a:lnL w="38100" cap="flat" cmpd="sng" algn="ctr">
                      <a:solidFill>
                        <a:srgbClr val="FF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xmlns="" val="988307749"/>
                  </a:ext>
                </a:extLst>
              </a:tr>
              <a:tr h="334722">
                <a:tc>
                  <a:txBody>
                    <a:bodyPr/>
                    <a:lstStyle/>
                    <a:p>
                      <a:pPr algn="l" fontAlgn="b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600" b="1" u="none" strike="noStrike">
                          <a:effectLst/>
                        </a:rPr>
                        <a:t>Stanowisko ds. księgowości i sprawozdawczości organu</a:t>
                      </a:r>
                      <a:r>
                        <a:rPr lang="pl-PL" sz="1600" b="0" u="none" strike="noStrike">
                          <a:effectLst/>
                        </a:rPr>
                        <a:t> (1)</a:t>
                      </a:r>
                      <a:endParaRPr lang="pl-PL" sz="3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671" marR="73671" marT="15787" marB="0" anchor="b">
                    <a:lnR w="38100" cap="flat" cmpd="sng" algn="ctr">
                      <a:solidFill>
                        <a:srgbClr val="FF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600" b="1" u="none" strike="noStrike">
                          <a:effectLst/>
                        </a:rPr>
                        <a:t>256</a:t>
                      </a:r>
                      <a:endParaRPr lang="pl-PL" sz="3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671" marR="73671" marT="15787" marB="0" anchor="b">
                    <a:lnL w="38100" cap="flat" cmpd="sng" algn="ctr">
                      <a:solidFill>
                        <a:srgbClr val="FF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600" b="0" u="none" strike="noStrike">
                          <a:effectLst/>
                        </a:rPr>
                        <a:t>5,02</a:t>
                      </a:r>
                      <a:endParaRPr lang="pl-PL" sz="3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671" marR="73671" marT="15787" marB="0" anchor="b">
                    <a:lnL w="38100" cap="flat" cmpd="sng" algn="ctr">
                      <a:solidFill>
                        <a:srgbClr val="FF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xmlns="" val="124497339"/>
                  </a:ext>
                </a:extLst>
              </a:tr>
              <a:tr h="334722">
                <a:tc>
                  <a:txBody>
                    <a:bodyPr/>
                    <a:lstStyle/>
                    <a:p>
                      <a:pPr algn="l" fontAlgn="b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600" b="1" u="none" strike="noStrike" dirty="0">
                          <a:effectLst/>
                        </a:rPr>
                        <a:t>Biuro Rady Miejskiej</a:t>
                      </a:r>
                      <a:r>
                        <a:rPr lang="pl-PL" sz="1600" b="0" u="none" strike="noStrike" dirty="0">
                          <a:effectLst/>
                        </a:rPr>
                        <a:t> (1)</a:t>
                      </a:r>
                      <a:endParaRPr lang="pl-PL" sz="3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671" marR="73671" marT="15787" marB="0" anchor="b">
                    <a:lnR w="38100" cap="flat" cmpd="sng" algn="ctr">
                      <a:solidFill>
                        <a:srgbClr val="FF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600" b="1" u="none" strike="noStrike">
                          <a:effectLst/>
                        </a:rPr>
                        <a:t>70</a:t>
                      </a:r>
                      <a:endParaRPr lang="pl-PL" sz="3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671" marR="73671" marT="15787" marB="0" anchor="b">
                    <a:lnL w="38100" cap="flat" cmpd="sng" algn="ctr">
                      <a:solidFill>
                        <a:srgbClr val="FF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600" b="0" u="none" strike="noStrike" dirty="0">
                          <a:effectLst/>
                        </a:rPr>
                        <a:t>1,37</a:t>
                      </a:r>
                      <a:endParaRPr lang="pl-PL" sz="3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671" marR="73671" marT="15787" marB="0" anchor="b">
                    <a:lnL w="38100" cap="flat" cmpd="sng" algn="ctr">
                      <a:solidFill>
                        <a:srgbClr val="FF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xmlns="" val="29857330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0831591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11">
            <a:extLst>
              <a:ext uri="{FF2B5EF4-FFF2-40B4-BE49-F238E27FC236}">
                <a16:creationId xmlns:a16="http://schemas.microsoft.com/office/drawing/2014/main" xmlns="" id="{4E4490D0-3672-446A-AC12-B4830333BDD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pl-PL"/>
          </a:p>
        </p:txBody>
      </p:sp>
      <p:sp>
        <p:nvSpPr>
          <p:cNvPr id="27" name="Rectangle 13">
            <a:extLst>
              <a:ext uri="{FF2B5EF4-FFF2-40B4-BE49-F238E27FC236}">
                <a16:creationId xmlns:a16="http://schemas.microsoft.com/office/drawing/2014/main" xmlns="" id="{39CB82C2-DF65-4EC1-8280-F201D50F570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pl-PL"/>
          </a:p>
        </p:txBody>
      </p:sp>
      <p:cxnSp>
        <p:nvCxnSpPr>
          <p:cNvPr id="28" name="Straight Connector 15">
            <a:extLst>
              <a:ext uri="{FF2B5EF4-FFF2-40B4-BE49-F238E27FC236}">
                <a16:creationId xmlns:a16="http://schemas.microsoft.com/office/drawing/2014/main" xmlns="" id="{7E1D4427-852B-4B37-8E76-0E9F1810BA2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29" name="Rectangle 17">
            <a:extLst>
              <a:ext uri="{FF2B5EF4-FFF2-40B4-BE49-F238E27FC236}">
                <a16:creationId xmlns:a16="http://schemas.microsoft.com/office/drawing/2014/main" xmlns="" id="{5A1B47C8-47A0-4A88-8830-6DEA3B5DE39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19">
            <a:extLst>
              <a:ext uri="{FF2B5EF4-FFF2-40B4-BE49-F238E27FC236}">
                <a16:creationId xmlns:a16="http://schemas.microsoft.com/office/drawing/2014/main" xmlns="" id="{984BBFDD-E720-4805-A9C8-129FBBF6DD7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white">
          <a:xfrm>
            <a:off x="7613486" y="0"/>
            <a:ext cx="4584734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pl-PL"/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xmlns="" id="{3C0B9EB5-2DC4-9CC9-DACC-E8A9FECEAF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96884" y="640079"/>
            <a:ext cx="3991037" cy="4054583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b" anchorCtr="0" compatLnSpc="1">
            <a:prstTxWarp prst="textNoShape">
              <a:avLst/>
            </a:prstTxWarp>
            <a:normAutofit lnSpcReduction="10000"/>
          </a:bodyPr>
          <a:lstStyle/>
          <a:p>
            <a:pPr marL="0" marR="0" lvl="0" indent="0" defTabSz="914400" fontAlgn="base"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r>
              <a:rPr kumimoji="0" lang="en-US" altLang="pl-PL" sz="4400" b="1" i="0" u="none" strike="noStrike" cap="none" spc="-50" normalizeH="0" dirty="0" err="1">
                <a:ln>
                  <a:noFill/>
                </a:ln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Realizacja</a:t>
            </a:r>
            <a:r>
              <a:rPr kumimoji="0" lang="en-US" altLang="pl-PL" sz="4400" b="1" i="0" u="none" strike="noStrike" cap="none" spc="-50" normalizeH="0" dirty="0">
                <a:ln>
                  <a:noFill/>
                </a:ln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 </a:t>
            </a:r>
            <a:r>
              <a:rPr kumimoji="0" lang="pl-PL" altLang="pl-PL" sz="4400" b="1" i="0" u="none" strike="noStrike" cap="none" spc="-50" normalizeH="0" dirty="0">
                <a:ln>
                  <a:noFill/>
                </a:ln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/>
            </a:r>
            <a:br>
              <a:rPr kumimoji="0" lang="pl-PL" altLang="pl-PL" sz="4400" b="1" i="0" u="none" strike="noStrike" cap="none" spc="-50" normalizeH="0" dirty="0">
                <a:ln>
                  <a:noFill/>
                </a:ln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</a:br>
            <a:r>
              <a:rPr kumimoji="0" lang="en-US" altLang="pl-PL" sz="4400" b="1" i="0" u="none" strike="noStrike" cap="none" spc="-50" normalizeH="0" dirty="0" err="1">
                <a:ln>
                  <a:noFill/>
                </a:ln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uchwał</a:t>
            </a:r>
            <a:r>
              <a:rPr kumimoji="0" lang="en-US" altLang="pl-PL" sz="4400" b="1" i="0" u="none" strike="noStrike" cap="none" spc="-50" normalizeH="0" dirty="0">
                <a:ln>
                  <a:noFill/>
                </a:ln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 </a:t>
            </a:r>
            <a:r>
              <a:rPr kumimoji="0" lang="pl-PL" altLang="pl-PL" sz="4400" b="1" i="0" u="none" strike="noStrike" cap="none" spc="-50" normalizeH="0" dirty="0">
                <a:ln>
                  <a:noFill/>
                </a:ln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/>
            </a:r>
            <a:br>
              <a:rPr kumimoji="0" lang="pl-PL" altLang="pl-PL" sz="4400" b="1" i="0" u="none" strike="noStrike" cap="none" spc="-50" normalizeH="0" dirty="0">
                <a:ln>
                  <a:noFill/>
                </a:ln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</a:br>
            <a:r>
              <a:rPr kumimoji="0" lang="en-US" altLang="pl-PL" sz="4400" b="1" i="0" u="none" strike="noStrike" cap="none" spc="-50" normalizeH="0" dirty="0" err="1">
                <a:ln>
                  <a:noFill/>
                </a:ln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przez</a:t>
            </a:r>
            <a:r>
              <a:rPr kumimoji="0" lang="en-US" altLang="pl-PL" sz="4400" b="1" i="0" u="none" strike="noStrike" cap="none" spc="-50" normalizeH="0" dirty="0">
                <a:ln>
                  <a:noFill/>
                </a:ln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 </a:t>
            </a:r>
            <a:r>
              <a:rPr kumimoji="0" lang="pl-PL" altLang="pl-PL" sz="4400" b="1" i="0" u="none" strike="noStrike" cap="none" spc="-50" normalizeH="0" dirty="0">
                <a:ln>
                  <a:noFill/>
                </a:ln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/>
            </a:r>
            <a:br>
              <a:rPr kumimoji="0" lang="pl-PL" altLang="pl-PL" sz="4400" b="1" i="0" u="none" strike="noStrike" cap="none" spc="-50" normalizeH="0" dirty="0">
                <a:ln>
                  <a:noFill/>
                </a:ln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</a:br>
            <a:r>
              <a:rPr kumimoji="0" lang="en-US" altLang="pl-PL" sz="4400" b="1" i="0" u="none" strike="noStrike" cap="none" spc="-50" normalizeH="0" dirty="0" err="1">
                <a:ln>
                  <a:noFill/>
                </a:ln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Burmistrza</a:t>
            </a:r>
            <a:r>
              <a:rPr kumimoji="0" lang="en-US" altLang="pl-PL" sz="4400" b="1" i="0" u="none" strike="noStrike" cap="none" spc="-50" normalizeH="0" dirty="0">
                <a:ln>
                  <a:noFill/>
                </a:ln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 </a:t>
            </a:r>
            <a:r>
              <a:rPr kumimoji="0" lang="en-US" altLang="pl-PL" sz="4400" b="1" i="0" u="none" strike="noStrike" cap="none" spc="-50" normalizeH="0" dirty="0" err="1">
                <a:ln>
                  <a:noFill/>
                </a:ln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Międzychodu</a:t>
            </a:r>
            <a:r>
              <a:rPr kumimoji="0" lang="en-US" altLang="pl-PL" sz="4400" b="1" i="0" u="none" strike="noStrike" cap="none" spc="-50" normalizeH="0" dirty="0">
                <a:ln>
                  <a:noFill/>
                </a:ln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 </a:t>
            </a:r>
            <a:r>
              <a:rPr kumimoji="0" lang="pl-PL" altLang="pl-PL" sz="4400" b="1" i="0" u="none" strike="noStrike" cap="none" spc="-50" normalizeH="0" dirty="0">
                <a:ln>
                  <a:noFill/>
                </a:ln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/>
            </a:r>
            <a:br>
              <a:rPr kumimoji="0" lang="pl-PL" altLang="pl-PL" sz="4400" b="1" i="0" u="none" strike="noStrike" cap="none" spc="-50" normalizeH="0" dirty="0">
                <a:ln>
                  <a:noFill/>
                </a:ln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</a:br>
            <a:r>
              <a:rPr kumimoji="0" lang="en-US" altLang="pl-PL" sz="4400" b="1" i="0" u="none" strike="noStrike" cap="none" spc="-50" normalizeH="0" dirty="0">
                <a:ln>
                  <a:noFill/>
                </a:ln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w </a:t>
            </a:r>
            <a:r>
              <a:rPr kumimoji="0" lang="en-US" altLang="pl-PL" sz="4400" b="1" i="0" u="none" strike="noStrike" cap="none" spc="-50" normalizeH="0" dirty="0" err="1">
                <a:ln>
                  <a:noFill/>
                </a:ln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roku</a:t>
            </a:r>
            <a:r>
              <a:rPr kumimoji="0" lang="en-US" altLang="pl-PL" sz="4400" b="1" i="0" u="none" strike="noStrike" cap="none" spc="-50" normalizeH="0" dirty="0">
                <a:ln>
                  <a:noFill/>
                </a:ln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 2023</a:t>
            </a:r>
            <a:endParaRPr kumimoji="0" lang="en-US" altLang="pl-PL" sz="4400" b="0" i="0" u="none" strike="noStrike" cap="none" spc="-50" normalizeH="0" dirty="0">
              <a:ln>
                <a:noFill/>
              </a:ln>
              <a:solidFill>
                <a:srgbClr val="FFFFFF"/>
              </a:solidFill>
              <a:effectLst/>
              <a:latin typeface="+mj-lt"/>
              <a:ea typeface="+mj-ea"/>
              <a:cs typeface="+mj-cs"/>
            </a:endParaRPr>
          </a:p>
          <a:p>
            <a:pPr marL="0" marR="0" lvl="0" indent="0" defTabSz="914400" fontAlgn="base"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endParaRPr kumimoji="0" lang="en-US" altLang="pl-PL" sz="4400" b="0" i="0" u="none" strike="noStrike" cap="none" spc="-50" normalizeH="0" dirty="0">
              <a:ln>
                <a:noFill/>
              </a:ln>
              <a:solidFill>
                <a:srgbClr val="FFFFFF"/>
              </a:solidFill>
              <a:effectLst/>
              <a:latin typeface="+mj-lt"/>
              <a:ea typeface="+mj-ea"/>
              <a:cs typeface="+mj-cs"/>
            </a:endParaRPr>
          </a:p>
        </p:txBody>
      </p:sp>
      <p:sp>
        <p:nvSpPr>
          <p:cNvPr id="31" name="Rectangle 21">
            <a:extLst>
              <a:ext uri="{FF2B5EF4-FFF2-40B4-BE49-F238E27FC236}">
                <a16:creationId xmlns:a16="http://schemas.microsoft.com/office/drawing/2014/main" xmlns="" id="{5AC4BE46-4A77-42FE-9D15-065CDB2F847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7556906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pl-PL"/>
          </a:p>
        </p:txBody>
      </p:sp>
      <p:graphicFrame>
        <p:nvGraphicFramePr>
          <p:cNvPr id="6" name="Tabela 5">
            <a:extLst>
              <a:ext uri="{FF2B5EF4-FFF2-40B4-BE49-F238E27FC236}">
                <a16:creationId xmlns:a16="http://schemas.microsoft.com/office/drawing/2014/main" xmlns="" id="{87C3536A-327B-12FA-E59B-FDB4808C0D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22708683"/>
              </p:ext>
            </p:extLst>
          </p:nvPr>
        </p:nvGraphicFramePr>
        <p:xfrm>
          <a:off x="202915" y="234176"/>
          <a:ext cx="7134587" cy="6434260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959596">
                  <a:extLst>
                    <a:ext uri="{9D8B030D-6E8A-4147-A177-3AD203B41FA5}">
                      <a16:colId xmlns:a16="http://schemas.microsoft.com/office/drawing/2014/main" xmlns="" val="3005497986"/>
                    </a:ext>
                  </a:extLst>
                </a:gridCol>
                <a:gridCol w="3058230">
                  <a:extLst>
                    <a:ext uri="{9D8B030D-6E8A-4147-A177-3AD203B41FA5}">
                      <a16:colId xmlns:a16="http://schemas.microsoft.com/office/drawing/2014/main" xmlns="" val="1612126250"/>
                    </a:ext>
                  </a:extLst>
                </a:gridCol>
                <a:gridCol w="2072451">
                  <a:extLst>
                    <a:ext uri="{9D8B030D-6E8A-4147-A177-3AD203B41FA5}">
                      <a16:colId xmlns:a16="http://schemas.microsoft.com/office/drawing/2014/main" xmlns="" val="1262109776"/>
                    </a:ext>
                  </a:extLst>
                </a:gridCol>
                <a:gridCol w="1044310">
                  <a:extLst>
                    <a:ext uri="{9D8B030D-6E8A-4147-A177-3AD203B41FA5}">
                      <a16:colId xmlns:a16="http://schemas.microsoft.com/office/drawing/2014/main" xmlns="" val="321095652"/>
                    </a:ext>
                  </a:extLst>
                </a:gridCol>
              </a:tblGrid>
              <a:tr h="112846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pl-PL" sz="240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9467" marR="19467" marT="19467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l-PL" sz="2400" dirty="0">
                          <a:effectLst/>
                          <a:highlight>
                            <a:srgbClr val="D9D9D9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uchwały przekazane</a:t>
                      </a:r>
                    </a:p>
                  </a:txBody>
                  <a:tcPr marL="19467" marR="19467" marT="19467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l-PL" sz="2400">
                          <a:effectLst/>
                          <a:highlight>
                            <a:srgbClr val="D9D9D9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uchwały zrealizowane</a:t>
                      </a:r>
                    </a:p>
                  </a:txBody>
                  <a:tcPr marL="19467" marR="19467" marT="19467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l-PL" sz="2400">
                          <a:effectLst/>
                          <a:highlight>
                            <a:srgbClr val="D9D9D9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%</a:t>
                      </a:r>
                    </a:p>
                  </a:txBody>
                  <a:tcPr marL="19467" marR="19467" marT="19467" marB="0" anchor="ctr"/>
                </a:tc>
                <a:extLst>
                  <a:ext uri="{0D108BD9-81ED-4DB2-BD59-A6C34878D82A}">
                    <a16:rowId xmlns:a16="http://schemas.microsoft.com/office/drawing/2014/main" xmlns="" val="3535369180"/>
                  </a:ext>
                </a:extLst>
              </a:tr>
              <a:tr h="58953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l-PL" sz="2400">
                          <a:effectLst/>
                          <a:highlight>
                            <a:srgbClr val="FFFFFF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2015</a:t>
                      </a:r>
                    </a:p>
                  </a:txBody>
                  <a:tcPr marL="19467" marR="19467" marT="19467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l-PL" sz="2400">
                          <a:effectLst/>
                          <a:highlight>
                            <a:srgbClr val="FFFFFF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134</a:t>
                      </a:r>
                    </a:p>
                  </a:txBody>
                  <a:tcPr marL="19467" marR="19467" marT="19467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l-PL" sz="2400">
                          <a:effectLst/>
                          <a:highlight>
                            <a:srgbClr val="FFFFFF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110</a:t>
                      </a:r>
                    </a:p>
                  </a:txBody>
                  <a:tcPr marL="19467" marR="19467" marT="19467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l-PL" sz="2400">
                          <a:effectLst/>
                          <a:highlight>
                            <a:srgbClr val="FFFFFF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82,09</a:t>
                      </a:r>
                    </a:p>
                  </a:txBody>
                  <a:tcPr marL="19467" marR="19467" marT="19467" marB="0" anchor="ctr"/>
                </a:tc>
                <a:extLst>
                  <a:ext uri="{0D108BD9-81ED-4DB2-BD59-A6C34878D82A}">
                    <a16:rowId xmlns:a16="http://schemas.microsoft.com/office/drawing/2014/main" xmlns="" val="3254189306"/>
                  </a:ext>
                </a:extLst>
              </a:tr>
              <a:tr h="58953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l-PL" sz="2400">
                          <a:effectLst/>
                          <a:highlight>
                            <a:srgbClr val="FFFFFF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2016</a:t>
                      </a:r>
                    </a:p>
                  </a:txBody>
                  <a:tcPr marL="19467" marR="19467" marT="19467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l-PL" sz="2400" dirty="0">
                          <a:effectLst/>
                          <a:highlight>
                            <a:srgbClr val="FFFFFF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148</a:t>
                      </a:r>
                    </a:p>
                  </a:txBody>
                  <a:tcPr marL="19467" marR="19467" marT="19467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l-PL" sz="2400">
                          <a:effectLst/>
                          <a:highlight>
                            <a:srgbClr val="FFFFFF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125</a:t>
                      </a:r>
                    </a:p>
                  </a:txBody>
                  <a:tcPr marL="19467" marR="19467" marT="19467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l-PL" sz="2400">
                          <a:effectLst/>
                          <a:highlight>
                            <a:srgbClr val="FFFFFF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84,46</a:t>
                      </a:r>
                    </a:p>
                  </a:txBody>
                  <a:tcPr marL="19467" marR="19467" marT="19467" marB="0" anchor="ctr"/>
                </a:tc>
                <a:extLst>
                  <a:ext uri="{0D108BD9-81ED-4DB2-BD59-A6C34878D82A}">
                    <a16:rowId xmlns:a16="http://schemas.microsoft.com/office/drawing/2014/main" xmlns="" val="3416915502"/>
                  </a:ext>
                </a:extLst>
              </a:tr>
              <a:tr h="58953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l-PL" sz="2400">
                          <a:effectLst/>
                          <a:highlight>
                            <a:srgbClr val="FFFFFF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2017</a:t>
                      </a:r>
                    </a:p>
                  </a:txBody>
                  <a:tcPr marL="19467" marR="19467" marT="19467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l-PL" sz="2400">
                          <a:effectLst/>
                          <a:highlight>
                            <a:srgbClr val="FFFFFF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153</a:t>
                      </a:r>
                    </a:p>
                  </a:txBody>
                  <a:tcPr marL="19467" marR="19467" marT="19467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l-PL" sz="2400">
                          <a:effectLst/>
                          <a:highlight>
                            <a:srgbClr val="FFFFFF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120</a:t>
                      </a:r>
                    </a:p>
                  </a:txBody>
                  <a:tcPr marL="19467" marR="19467" marT="19467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l-PL" sz="2400">
                          <a:effectLst/>
                          <a:highlight>
                            <a:srgbClr val="FFFFFF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78,43</a:t>
                      </a:r>
                    </a:p>
                  </a:txBody>
                  <a:tcPr marL="19467" marR="19467" marT="19467" marB="0" anchor="ctr"/>
                </a:tc>
                <a:extLst>
                  <a:ext uri="{0D108BD9-81ED-4DB2-BD59-A6C34878D82A}">
                    <a16:rowId xmlns:a16="http://schemas.microsoft.com/office/drawing/2014/main" xmlns="" val="2029988958"/>
                  </a:ext>
                </a:extLst>
              </a:tr>
              <a:tr h="58953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l-PL" sz="2400" dirty="0">
                          <a:effectLst/>
                          <a:highlight>
                            <a:srgbClr val="FFFFFF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2018</a:t>
                      </a:r>
                    </a:p>
                  </a:txBody>
                  <a:tcPr marL="19467" marR="19467" marT="19467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l-PL" sz="2400">
                          <a:effectLst/>
                          <a:highlight>
                            <a:srgbClr val="FFFFFF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130</a:t>
                      </a:r>
                    </a:p>
                  </a:txBody>
                  <a:tcPr marL="19467" marR="19467" marT="19467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l-PL" sz="2400">
                          <a:effectLst/>
                          <a:highlight>
                            <a:srgbClr val="FFFFFF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115</a:t>
                      </a:r>
                    </a:p>
                  </a:txBody>
                  <a:tcPr marL="19467" marR="19467" marT="19467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l-PL" sz="2400">
                          <a:effectLst/>
                          <a:highlight>
                            <a:srgbClr val="FFFFFF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88,46</a:t>
                      </a:r>
                    </a:p>
                  </a:txBody>
                  <a:tcPr marL="19467" marR="19467" marT="19467" marB="0" anchor="ctr"/>
                </a:tc>
                <a:extLst>
                  <a:ext uri="{0D108BD9-81ED-4DB2-BD59-A6C34878D82A}">
                    <a16:rowId xmlns:a16="http://schemas.microsoft.com/office/drawing/2014/main" xmlns="" val="3174435416"/>
                  </a:ext>
                </a:extLst>
              </a:tr>
              <a:tr h="58953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l-PL" sz="2400">
                          <a:effectLst/>
                          <a:highlight>
                            <a:srgbClr val="FFFFFF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2019</a:t>
                      </a:r>
                    </a:p>
                  </a:txBody>
                  <a:tcPr marL="19467" marR="19467" marT="19467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l-PL" sz="2400">
                          <a:effectLst/>
                          <a:highlight>
                            <a:srgbClr val="FFFFFF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142</a:t>
                      </a:r>
                    </a:p>
                  </a:txBody>
                  <a:tcPr marL="19467" marR="19467" marT="19467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l-PL" sz="2400">
                          <a:effectLst/>
                          <a:highlight>
                            <a:srgbClr val="FFFFFF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115</a:t>
                      </a:r>
                    </a:p>
                  </a:txBody>
                  <a:tcPr marL="19467" marR="19467" marT="19467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l-PL" sz="2400">
                          <a:effectLst/>
                          <a:highlight>
                            <a:srgbClr val="FFFFFF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80,99</a:t>
                      </a:r>
                    </a:p>
                  </a:txBody>
                  <a:tcPr marL="19467" marR="19467" marT="19467" marB="0" anchor="ctr"/>
                </a:tc>
                <a:extLst>
                  <a:ext uri="{0D108BD9-81ED-4DB2-BD59-A6C34878D82A}">
                    <a16:rowId xmlns:a16="http://schemas.microsoft.com/office/drawing/2014/main" xmlns="" val="1558628662"/>
                  </a:ext>
                </a:extLst>
              </a:tr>
              <a:tr h="58953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l-PL" sz="2400">
                          <a:effectLst/>
                          <a:highlight>
                            <a:srgbClr val="FFFFFF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2020</a:t>
                      </a:r>
                    </a:p>
                  </a:txBody>
                  <a:tcPr marL="19467" marR="19467" marT="19467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l-PL" sz="2400">
                          <a:effectLst/>
                          <a:highlight>
                            <a:srgbClr val="FFFFFF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86</a:t>
                      </a:r>
                    </a:p>
                  </a:txBody>
                  <a:tcPr marL="19467" marR="19467" marT="19467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l-PL" sz="2400">
                          <a:effectLst/>
                          <a:highlight>
                            <a:srgbClr val="FFFFFF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74</a:t>
                      </a:r>
                    </a:p>
                  </a:txBody>
                  <a:tcPr marL="19467" marR="19467" marT="19467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l-PL" sz="2400" dirty="0">
                          <a:effectLst/>
                          <a:highlight>
                            <a:srgbClr val="FFFFFF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86,05</a:t>
                      </a:r>
                    </a:p>
                  </a:txBody>
                  <a:tcPr marL="19467" marR="19467" marT="19467" marB="0" anchor="ctr"/>
                </a:tc>
                <a:extLst>
                  <a:ext uri="{0D108BD9-81ED-4DB2-BD59-A6C34878D82A}">
                    <a16:rowId xmlns:a16="http://schemas.microsoft.com/office/drawing/2014/main" xmlns="" val="1959191122"/>
                  </a:ext>
                </a:extLst>
              </a:tr>
              <a:tr h="58953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l-PL" sz="2400">
                          <a:effectLst/>
                          <a:highlight>
                            <a:srgbClr val="FFFFFF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2021</a:t>
                      </a:r>
                    </a:p>
                  </a:txBody>
                  <a:tcPr marL="19467" marR="19467" marT="19467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l-PL" sz="2400">
                          <a:effectLst/>
                          <a:highlight>
                            <a:srgbClr val="FFFFFF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155</a:t>
                      </a:r>
                    </a:p>
                  </a:txBody>
                  <a:tcPr marL="19467" marR="19467" marT="19467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l-PL" sz="2400">
                          <a:effectLst/>
                          <a:highlight>
                            <a:srgbClr val="FFFFFF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146</a:t>
                      </a:r>
                    </a:p>
                  </a:txBody>
                  <a:tcPr marL="19467" marR="19467" marT="19467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l-PL" sz="2400">
                          <a:effectLst/>
                          <a:highlight>
                            <a:srgbClr val="FFFFFF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94,19</a:t>
                      </a:r>
                    </a:p>
                  </a:txBody>
                  <a:tcPr marL="19467" marR="19467" marT="19467" marB="0" anchor="ctr"/>
                </a:tc>
                <a:extLst>
                  <a:ext uri="{0D108BD9-81ED-4DB2-BD59-A6C34878D82A}">
                    <a16:rowId xmlns:a16="http://schemas.microsoft.com/office/drawing/2014/main" xmlns="" val="653705015"/>
                  </a:ext>
                </a:extLst>
              </a:tr>
              <a:tr h="58953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l-PL" sz="2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2022</a:t>
                      </a:r>
                    </a:p>
                  </a:txBody>
                  <a:tcPr marL="19467" marR="19467" marT="19467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l-PL" sz="24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118</a:t>
                      </a:r>
                    </a:p>
                  </a:txBody>
                  <a:tcPr marL="19467" marR="19467" marT="19467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l-PL" sz="24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104</a:t>
                      </a:r>
                    </a:p>
                  </a:txBody>
                  <a:tcPr marL="19467" marR="19467" marT="19467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l-PL" sz="24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88,14</a:t>
                      </a:r>
                    </a:p>
                  </a:txBody>
                  <a:tcPr marL="19467" marR="19467" marT="19467" marB="0" anchor="ctr"/>
                </a:tc>
                <a:extLst>
                  <a:ext uri="{0D108BD9-81ED-4DB2-BD59-A6C34878D82A}">
                    <a16:rowId xmlns:a16="http://schemas.microsoft.com/office/drawing/2014/main" xmlns="" val="4175869867"/>
                  </a:ext>
                </a:extLst>
              </a:tr>
              <a:tr h="58953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l-PL" sz="2400" b="1" dirty="0">
                          <a:effectLst/>
                          <a:highlight>
                            <a:srgbClr val="C5E0B3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2023</a:t>
                      </a:r>
                    </a:p>
                  </a:txBody>
                  <a:tcPr marL="19467" marR="19467" marT="19467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l-PL" sz="2400" b="1" dirty="0">
                          <a:effectLst/>
                          <a:highlight>
                            <a:srgbClr val="C5E0B3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89</a:t>
                      </a:r>
                    </a:p>
                  </a:txBody>
                  <a:tcPr marL="19467" marR="19467" marT="19467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l-PL" sz="2400" b="1" dirty="0">
                          <a:effectLst/>
                          <a:highlight>
                            <a:srgbClr val="C5E0B3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79</a:t>
                      </a:r>
                    </a:p>
                  </a:txBody>
                  <a:tcPr marL="19467" marR="19467" marT="19467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l-PL" sz="2400" b="1" dirty="0">
                          <a:effectLst/>
                          <a:highlight>
                            <a:srgbClr val="C5E0B3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88,76</a:t>
                      </a:r>
                    </a:p>
                  </a:txBody>
                  <a:tcPr marL="19467" marR="19467" marT="19467" marB="0" anchor="ctr"/>
                </a:tc>
                <a:extLst>
                  <a:ext uri="{0D108BD9-81ED-4DB2-BD59-A6C34878D82A}">
                    <a16:rowId xmlns:a16="http://schemas.microsoft.com/office/drawing/2014/main" xmlns="" val="853327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7280843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C2579DAE-C141-48DB-810E-C070C300819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pl-PL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02FD90C3-6350-4D5B-9738-6E94EDF30F7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pl-PL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2C7211D9-E545-4D00-9874-641EC7C7BD8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5DBBC34A-8C43-4368-951E-A04EB7C00E3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chemeClr val="bg1"/>
          </a:solidFill>
          <a:ln w="222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6" name="Wykres 5">
            <a:extLst>
              <a:ext uri="{FF2B5EF4-FFF2-40B4-BE49-F238E27FC236}">
                <a16:creationId xmlns:a16="http://schemas.microsoft.com/office/drawing/2014/main" xmlns="" id="{EE335206-73BD-4F85-9BA5-067F8764975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xmlns="" val="2171374459"/>
              </p:ext>
            </p:extLst>
          </p:nvPr>
        </p:nvGraphicFramePr>
        <p:xfrm>
          <a:off x="439432" y="477584"/>
          <a:ext cx="11275556" cy="59207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9878125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5">
            <a:extLst>
              <a:ext uri="{FF2B5EF4-FFF2-40B4-BE49-F238E27FC236}">
                <a16:creationId xmlns:a16="http://schemas.microsoft.com/office/drawing/2014/main" xmlns="" id="{C2579DAE-C141-48DB-810E-C070C300819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pl-PL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02FD90C3-6350-4D5B-9738-6E94EDF30F7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pl-PL"/>
          </a:p>
        </p:txBody>
      </p:sp>
      <p:graphicFrame>
        <p:nvGraphicFramePr>
          <p:cNvPr id="11" name="Tabela 10">
            <a:extLst>
              <a:ext uri="{FF2B5EF4-FFF2-40B4-BE49-F238E27FC236}">
                <a16:creationId xmlns:a16="http://schemas.microsoft.com/office/drawing/2014/main" xmlns="" id="{2BFC16D1-1D81-161E-E3CD-8BB9E95F87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462484694"/>
              </p:ext>
            </p:extLst>
          </p:nvPr>
        </p:nvGraphicFramePr>
        <p:xfrm>
          <a:off x="1" y="0"/>
          <a:ext cx="12188828" cy="6354811"/>
        </p:xfrm>
        <a:graphic>
          <a:graphicData uri="http://schemas.openxmlformats.org/drawingml/2006/table">
            <a:tbl>
              <a:tblPr/>
              <a:tblGrid>
                <a:gridCol w="2861309">
                  <a:extLst>
                    <a:ext uri="{9D8B030D-6E8A-4147-A177-3AD203B41FA5}">
                      <a16:colId xmlns:a16="http://schemas.microsoft.com/office/drawing/2014/main" xmlns="" val="3379985107"/>
                    </a:ext>
                  </a:extLst>
                </a:gridCol>
                <a:gridCol w="1314196">
                  <a:extLst>
                    <a:ext uri="{9D8B030D-6E8A-4147-A177-3AD203B41FA5}">
                      <a16:colId xmlns:a16="http://schemas.microsoft.com/office/drawing/2014/main" xmlns="" val="3049523039"/>
                    </a:ext>
                  </a:extLst>
                </a:gridCol>
                <a:gridCol w="867066">
                  <a:extLst>
                    <a:ext uri="{9D8B030D-6E8A-4147-A177-3AD203B41FA5}">
                      <a16:colId xmlns:a16="http://schemas.microsoft.com/office/drawing/2014/main" xmlns="" val="511906552"/>
                    </a:ext>
                  </a:extLst>
                </a:gridCol>
                <a:gridCol w="1314196">
                  <a:extLst>
                    <a:ext uri="{9D8B030D-6E8A-4147-A177-3AD203B41FA5}">
                      <a16:colId xmlns:a16="http://schemas.microsoft.com/office/drawing/2014/main" xmlns="" val="2631575915"/>
                    </a:ext>
                  </a:extLst>
                </a:gridCol>
                <a:gridCol w="867066">
                  <a:extLst>
                    <a:ext uri="{9D8B030D-6E8A-4147-A177-3AD203B41FA5}">
                      <a16:colId xmlns:a16="http://schemas.microsoft.com/office/drawing/2014/main" xmlns="" val="2420016273"/>
                    </a:ext>
                  </a:extLst>
                </a:gridCol>
                <a:gridCol w="1314196">
                  <a:extLst>
                    <a:ext uri="{9D8B030D-6E8A-4147-A177-3AD203B41FA5}">
                      <a16:colId xmlns:a16="http://schemas.microsoft.com/office/drawing/2014/main" xmlns="" val="4068698005"/>
                    </a:ext>
                  </a:extLst>
                </a:gridCol>
                <a:gridCol w="867066">
                  <a:extLst>
                    <a:ext uri="{9D8B030D-6E8A-4147-A177-3AD203B41FA5}">
                      <a16:colId xmlns:a16="http://schemas.microsoft.com/office/drawing/2014/main" xmlns="" val="908448985"/>
                    </a:ext>
                  </a:extLst>
                </a:gridCol>
                <a:gridCol w="1469537">
                  <a:extLst>
                    <a:ext uri="{9D8B030D-6E8A-4147-A177-3AD203B41FA5}">
                      <a16:colId xmlns:a16="http://schemas.microsoft.com/office/drawing/2014/main" xmlns="" val="2190657493"/>
                    </a:ext>
                  </a:extLst>
                </a:gridCol>
                <a:gridCol w="1314196">
                  <a:extLst>
                    <a:ext uri="{9D8B030D-6E8A-4147-A177-3AD203B41FA5}">
                      <a16:colId xmlns:a16="http://schemas.microsoft.com/office/drawing/2014/main" xmlns="" val="121054428"/>
                    </a:ext>
                  </a:extLst>
                </a:gridCol>
              </a:tblGrid>
              <a:tr h="748598">
                <a:tc gridSpan="9"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7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CCCCFF"/>
                          </a:highlight>
                          <a:latin typeface="Tahoma" panose="020B0604030504040204" pitchFamily="34" charset="0"/>
                        </a:rPr>
                        <a:t>Program ochrony środowiska 2022-2024 z perspektywą do 2028</a:t>
                      </a:r>
                    </a:p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7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CCCCFF"/>
                          </a:highlight>
                          <a:latin typeface="Tahoma" panose="020B0604030504040204" pitchFamily="34" charset="0"/>
                        </a:rPr>
                        <a:t>(poprzedni na lata 2017-2020 z perspektywą na 2021-2024)</a:t>
                      </a:r>
                      <a:endParaRPr lang="pl-PL" sz="2100" b="0" i="0" u="none" strike="noStrike" dirty="0">
                        <a:effectLst/>
                        <a:highlight>
                          <a:srgbClr val="CCCCFF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108179" marR="108179" marT="54090" marB="540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957409692"/>
                  </a:ext>
                </a:extLst>
              </a:tr>
              <a:tr h="667056"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pl-PL" sz="2400" b="0" i="0" u="none" strike="noStrike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1269" marR="11269" marT="112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2CEEF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2021</a:t>
                      </a:r>
                      <a:endParaRPr lang="pl-PL" sz="2400" b="0" i="0" u="none" strike="noStrike" dirty="0">
                        <a:effectLst/>
                        <a:highlight>
                          <a:srgbClr val="F2CEEF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1269" marR="11269" marT="11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C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2CEEF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%</a:t>
                      </a:r>
                      <a:endParaRPr lang="pl-PL" sz="2400" b="0" i="0" u="none" strike="noStrike" dirty="0">
                        <a:effectLst/>
                        <a:highlight>
                          <a:srgbClr val="F2CEEF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1269" marR="11269" marT="11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C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AF2D0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2022</a:t>
                      </a:r>
                      <a:endParaRPr lang="pl-PL" sz="2400" b="0" i="0" u="none" strike="noStrike" dirty="0">
                        <a:effectLst/>
                        <a:highlight>
                          <a:srgbClr val="DAF2D0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1269" marR="11269" marT="11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D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4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AF2D0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%</a:t>
                      </a:r>
                      <a:endParaRPr lang="pl-PL" sz="2400" b="0" i="0" u="none" strike="noStrike">
                        <a:effectLst/>
                        <a:highlight>
                          <a:srgbClr val="DAF2D0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1269" marR="11269" marT="11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D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4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CAEDFB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2023</a:t>
                      </a:r>
                      <a:endParaRPr lang="pl-PL" sz="2400" b="0" i="0" u="none" strike="noStrike">
                        <a:effectLst/>
                        <a:highlight>
                          <a:srgbClr val="CAEDFB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1269" marR="11269" marT="11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EDF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4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CAEDFB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%</a:t>
                      </a:r>
                      <a:endParaRPr lang="pl-PL" sz="2400" b="0" i="0" u="none" strike="noStrike">
                        <a:effectLst/>
                        <a:highlight>
                          <a:srgbClr val="CAEDFB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1269" marR="11269" marT="11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EDF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BE2D5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łącznie        </a:t>
                      </a:r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BE2D5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(2021-2023)</a:t>
                      </a:r>
                      <a:endParaRPr lang="pl-PL" sz="2400" b="0" i="0" u="none" strike="noStrike" dirty="0">
                        <a:effectLst/>
                        <a:highlight>
                          <a:srgbClr val="FBE2D5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1269" marR="11269" marT="11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2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4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BE2D5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%</a:t>
                      </a:r>
                      <a:endParaRPr lang="pl-PL" sz="2400" b="0" i="0" u="none" strike="noStrike">
                        <a:effectLst/>
                        <a:highlight>
                          <a:srgbClr val="FBE2D5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1269" marR="11269" marT="11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2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29275400"/>
                  </a:ext>
                </a:extLst>
              </a:tr>
              <a:tr h="377347"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piece gazowe</a:t>
                      </a:r>
                      <a:endParaRPr lang="pl-PL" sz="2400" b="0" i="0" u="none" strike="noStrike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1269" marR="11269" marT="112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2CEEF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31</a:t>
                      </a:r>
                      <a:endParaRPr lang="pl-PL" sz="2400" b="0" i="0" u="none" strike="noStrike" dirty="0">
                        <a:effectLst/>
                        <a:highlight>
                          <a:srgbClr val="F2CEEF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1269" marR="11269" marT="11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CEE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2CEEF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15,98</a:t>
                      </a:r>
                      <a:endParaRPr lang="pl-PL" sz="2400" b="0" i="0" u="none" strike="noStrike">
                        <a:effectLst/>
                        <a:highlight>
                          <a:srgbClr val="F2CEEF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1269" marR="11269" marT="11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CEE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AF2D0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18</a:t>
                      </a:r>
                      <a:endParaRPr lang="pl-PL" sz="2400" b="0" i="0" u="none" strike="noStrike">
                        <a:effectLst/>
                        <a:highlight>
                          <a:srgbClr val="DAF2D0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1269" marR="11269" marT="11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D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AF2D0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12,33</a:t>
                      </a:r>
                      <a:endParaRPr lang="pl-PL" sz="2400" b="0" i="0" u="none" strike="noStrike" dirty="0">
                        <a:effectLst/>
                        <a:highlight>
                          <a:srgbClr val="DAF2D0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1269" marR="11269" marT="11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D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CAEDFB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11</a:t>
                      </a:r>
                      <a:endParaRPr lang="pl-PL" sz="2400" b="0" i="0" u="none" strike="noStrike" dirty="0">
                        <a:effectLst/>
                        <a:highlight>
                          <a:srgbClr val="CAEDFB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1269" marR="11269" marT="11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EDF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CAEDFB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10,58</a:t>
                      </a:r>
                      <a:endParaRPr lang="pl-PL" sz="2400" b="0" i="0" u="none" strike="noStrike">
                        <a:effectLst/>
                        <a:highlight>
                          <a:srgbClr val="CAEDFB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1269" marR="11269" marT="11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EDF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BE2D5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60</a:t>
                      </a:r>
                      <a:endParaRPr lang="pl-PL" sz="2400" b="0" i="0" u="none" strike="noStrike" dirty="0">
                        <a:effectLst/>
                        <a:highlight>
                          <a:srgbClr val="FBE2D5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1269" marR="11269" marT="11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2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BE2D5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13,51</a:t>
                      </a:r>
                      <a:endParaRPr lang="pl-PL" sz="2400" b="0" i="0" u="none" strike="noStrike">
                        <a:effectLst/>
                        <a:highlight>
                          <a:srgbClr val="FBE2D5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1269" marR="11269" marT="112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2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94953762"/>
                  </a:ext>
                </a:extLst>
              </a:tr>
              <a:tr h="377347"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piece Eco</a:t>
                      </a:r>
                      <a:endParaRPr lang="pl-PL" sz="2400" b="0" i="0" u="none" strike="noStrike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1269" marR="11269" marT="112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2CEEF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32</a:t>
                      </a:r>
                      <a:endParaRPr lang="pl-PL" sz="2400" b="0" i="0" u="none" strike="noStrike">
                        <a:effectLst/>
                        <a:highlight>
                          <a:srgbClr val="F2CEEF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1269" marR="11269" marT="11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CEE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2CEEF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16,49</a:t>
                      </a:r>
                      <a:endParaRPr lang="pl-PL" sz="2400" b="0" i="0" u="none" strike="noStrike" dirty="0">
                        <a:effectLst/>
                        <a:highlight>
                          <a:srgbClr val="F2CEEF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1269" marR="11269" marT="11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CEE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AF2D0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16</a:t>
                      </a:r>
                      <a:endParaRPr lang="pl-PL" sz="2400" b="0" i="0" u="none" strike="noStrike">
                        <a:effectLst/>
                        <a:highlight>
                          <a:srgbClr val="DAF2D0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1269" marR="11269" marT="11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D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AF2D0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10,96</a:t>
                      </a:r>
                      <a:endParaRPr lang="pl-PL" sz="2400" b="0" i="0" u="none" strike="noStrike">
                        <a:effectLst/>
                        <a:highlight>
                          <a:srgbClr val="DAF2D0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1269" marR="11269" marT="11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D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CAEDFB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31</a:t>
                      </a:r>
                      <a:endParaRPr lang="pl-PL" sz="2400" b="0" i="0" u="none" strike="noStrike">
                        <a:effectLst/>
                        <a:highlight>
                          <a:srgbClr val="CAEDFB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1269" marR="11269" marT="11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EDF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CAEDFB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29,81</a:t>
                      </a:r>
                      <a:endParaRPr lang="pl-PL" sz="2400" b="0" i="0" u="none" strike="noStrike" dirty="0">
                        <a:effectLst/>
                        <a:highlight>
                          <a:srgbClr val="CAEDFB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1269" marR="11269" marT="11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EDF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BE2D5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79</a:t>
                      </a:r>
                      <a:endParaRPr lang="pl-PL" sz="2400" b="0" i="0" u="none" strike="noStrike">
                        <a:effectLst/>
                        <a:highlight>
                          <a:srgbClr val="FBE2D5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1269" marR="11269" marT="11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2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BE2D5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17,79</a:t>
                      </a:r>
                      <a:endParaRPr lang="pl-PL" sz="2400" b="0" i="0" u="none" strike="noStrike">
                        <a:effectLst/>
                        <a:highlight>
                          <a:srgbClr val="FBE2D5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1269" marR="11269" marT="112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2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02168933"/>
                  </a:ext>
                </a:extLst>
              </a:tr>
              <a:tr h="377347"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panele fotowoltaiczne</a:t>
                      </a:r>
                      <a:endParaRPr lang="pl-PL" sz="2400" b="0" i="0" u="none" strike="noStrike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1269" marR="11269" marT="112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2CEEF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78</a:t>
                      </a:r>
                      <a:endParaRPr lang="pl-PL" sz="2400" b="0" i="0" u="none" strike="noStrike">
                        <a:effectLst/>
                        <a:highlight>
                          <a:srgbClr val="F2CEEF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1269" marR="11269" marT="11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CEE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2CEEF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40,21</a:t>
                      </a:r>
                      <a:endParaRPr lang="pl-PL" sz="2400" b="0" i="0" u="none" strike="noStrike">
                        <a:effectLst/>
                        <a:highlight>
                          <a:srgbClr val="F2CEEF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1269" marR="11269" marT="11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CEE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AF2D0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48</a:t>
                      </a:r>
                      <a:endParaRPr lang="pl-PL" sz="2400" b="0" i="0" u="none" strike="noStrike" dirty="0">
                        <a:effectLst/>
                        <a:highlight>
                          <a:srgbClr val="DAF2D0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1269" marR="11269" marT="11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D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AF2D0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32,88</a:t>
                      </a:r>
                      <a:endParaRPr lang="pl-PL" sz="2400" b="0" i="0" u="none" strike="noStrike">
                        <a:effectLst/>
                        <a:highlight>
                          <a:srgbClr val="DAF2D0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1269" marR="11269" marT="11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D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CAEDFB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12</a:t>
                      </a:r>
                      <a:endParaRPr lang="pl-PL" sz="2400" b="0" i="0" u="none" strike="noStrike">
                        <a:effectLst/>
                        <a:highlight>
                          <a:srgbClr val="CAEDFB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1269" marR="11269" marT="11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EDF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CAEDFB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11,54</a:t>
                      </a:r>
                      <a:endParaRPr lang="pl-PL" sz="2400" b="0" i="0" u="none" strike="noStrike">
                        <a:effectLst/>
                        <a:highlight>
                          <a:srgbClr val="CAEDFB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1269" marR="11269" marT="11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EDF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BE2D5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138</a:t>
                      </a:r>
                      <a:endParaRPr lang="pl-PL" sz="2400" b="0" i="0" u="none" strike="noStrike" dirty="0">
                        <a:effectLst/>
                        <a:highlight>
                          <a:srgbClr val="FBE2D5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1269" marR="11269" marT="11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2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BE2D5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31,08</a:t>
                      </a:r>
                      <a:endParaRPr lang="pl-PL" sz="2400" b="0" i="0" u="none" strike="noStrike">
                        <a:effectLst/>
                        <a:highlight>
                          <a:srgbClr val="FBE2D5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1269" marR="11269" marT="112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2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36744511"/>
                  </a:ext>
                </a:extLst>
              </a:tr>
              <a:tr h="377347"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pompy ciepła/kolektory słoneczne</a:t>
                      </a:r>
                      <a:endParaRPr lang="pl-PL" sz="2400" b="0" i="0" u="none" strike="noStrike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1269" marR="11269" marT="112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2CEEF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4</a:t>
                      </a:r>
                      <a:endParaRPr lang="pl-PL" sz="2400" b="0" i="0" u="none" strike="noStrike" dirty="0">
                        <a:effectLst/>
                        <a:highlight>
                          <a:srgbClr val="F2CEEF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1269" marR="11269" marT="11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CEE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2CEEF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2,06</a:t>
                      </a:r>
                      <a:endParaRPr lang="pl-PL" sz="2400" b="0" i="0" u="none" strike="noStrike">
                        <a:effectLst/>
                        <a:highlight>
                          <a:srgbClr val="F2CEEF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1269" marR="11269" marT="11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CEE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AF2D0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20</a:t>
                      </a:r>
                      <a:endParaRPr lang="pl-PL" sz="2400" b="0" i="0" u="none" strike="noStrike" dirty="0">
                        <a:effectLst/>
                        <a:highlight>
                          <a:srgbClr val="DAF2D0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1269" marR="11269" marT="11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D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AF2D0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13,70</a:t>
                      </a:r>
                      <a:endParaRPr lang="pl-PL" sz="2400" b="0" i="0" u="none" strike="noStrike">
                        <a:effectLst/>
                        <a:highlight>
                          <a:srgbClr val="DAF2D0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1269" marR="11269" marT="11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D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CAEDFB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18</a:t>
                      </a:r>
                      <a:endParaRPr lang="pl-PL" sz="2400" b="0" i="0" u="none" strike="noStrike">
                        <a:effectLst/>
                        <a:highlight>
                          <a:srgbClr val="CAEDFB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1269" marR="11269" marT="11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EDF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CAEDFB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17,31</a:t>
                      </a:r>
                      <a:endParaRPr lang="pl-PL" sz="2400" b="0" i="0" u="none" strike="noStrike">
                        <a:effectLst/>
                        <a:highlight>
                          <a:srgbClr val="CAEDFB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1269" marR="11269" marT="11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EDF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BE2D5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42</a:t>
                      </a:r>
                      <a:endParaRPr lang="pl-PL" sz="2400" b="0" i="0" u="none" strike="noStrike" dirty="0">
                        <a:effectLst/>
                        <a:highlight>
                          <a:srgbClr val="FBE2D5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1269" marR="11269" marT="11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2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BE2D5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9,46</a:t>
                      </a:r>
                      <a:endParaRPr lang="pl-PL" sz="2400" b="0" i="0" u="none" strike="noStrike">
                        <a:effectLst/>
                        <a:highlight>
                          <a:srgbClr val="FBE2D5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1269" marR="11269" marT="112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2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445848403"/>
                  </a:ext>
                </a:extLst>
              </a:tr>
              <a:tr h="377347"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przydomowe oczyszczalnie ścieków</a:t>
                      </a:r>
                      <a:endParaRPr lang="pl-PL" sz="2400" b="0" i="0" u="none" strike="noStrike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1269" marR="11269" marT="112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2CEEF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</a:t>
                      </a:r>
                      <a:endParaRPr lang="pl-PL" sz="2400" b="0" i="0" u="none" strike="noStrike">
                        <a:effectLst/>
                        <a:highlight>
                          <a:srgbClr val="F2CEEF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1269" marR="11269" marT="11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CEE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2CEEF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1,03</a:t>
                      </a:r>
                      <a:endParaRPr lang="pl-PL" sz="2400" b="0" i="0" u="none" strike="noStrike">
                        <a:effectLst/>
                        <a:highlight>
                          <a:srgbClr val="F2CEEF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1269" marR="11269" marT="11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CEE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AF2D0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</a:t>
                      </a:r>
                      <a:endParaRPr lang="pl-PL" sz="2400" b="0" i="0" u="none" strike="noStrike" dirty="0">
                        <a:effectLst/>
                        <a:highlight>
                          <a:srgbClr val="DAF2D0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1269" marR="11269" marT="11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D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AF2D0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0,68</a:t>
                      </a:r>
                      <a:endParaRPr lang="pl-PL" sz="2400" b="0" i="0" u="none" strike="noStrike">
                        <a:effectLst/>
                        <a:highlight>
                          <a:srgbClr val="DAF2D0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1269" marR="11269" marT="11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D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CAEDFB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</a:t>
                      </a:r>
                      <a:endParaRPr lang="pl-PL" sz="2400" b="0" i="0" u="none" strike="noStrike">
                        <a:effectLst/>
                        <a:highlight>
                          <a:srgbClr val="CAEDFB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1269" marR="11269" marT="11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EDF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CAEDFB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0,00</a:t>
                      </a:r>
                      <a:endParaRPr lang="pl-PL" sz="2400" b="0" i="0" u="none" strike="noStrike">
                        <a:effectLst/>
                        <a:highlight>
                          <a:srgbClr val="CAEDFB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1269" marR="11269" marT="11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EDF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BE2D5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</a:t>
                      </a:r>
                      <a:endParaRPr lang="pl-PL" sz="2400" b="0" i="0" u="none" strike="noStrike" dirty="0">
                        <a:effectLst/>
                        <a:highlight>
                          <a:srgbClr val="FBE2D5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1269" marR="11269" marT="11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2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BE2D5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0,68</a:t>
                      </a:r>
                      <a:endParaRPr lang="pl-PL" sz="2400" b="0" i="0" u="none" strike="noStrike">
                        <a:effectLst/>
                        <a:highlight>
                          <a:srgbClr val="FBE2D5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1269" marR="11269" marT="112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2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404081873"/>
                  </a:ext>
                </a:extLst>
              </a:tr>
              <a:tr h="377347"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azbest</a:t>
                      </a:r>
                      <a:endParaRPr lang="pl-PL" sz="2400" b="0" i="0" u="none" strike="noStrike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1269" marR="11269" marT="112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2CEEF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17</a:t>
                      </a:r>
                      <a:endParaRPr lang="pl-PL" sz="2400" b="0" i="0" u="none" strike="noStrike">
                        <a:effectLst/>
                        <a:highlight>
                          <a:srgbClr val="F2CEEF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1269" marR="11269" marT="11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CEE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2CEEF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8,76</a:t>
                      </a:r>
                      <a:endParaRPr lang="pl-PL" sz="2400" b="0" i="0" u="none" strike="noStrike">
                        <a:effectLst/>
                        <a:highlight>
                          <a:srgbClr val="F2CEEF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1269" marR="11269" marT="11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CEE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AF2D0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13</a:t>
                      </a:r>
                      <a:endParaRPr lang="pl-PL" sz="2400" b="0" i="0" u="none" strike="noStrike">
                        <a:effectLst/>
                        <a:highlight>
                          <a:srgbClr val="DAF2D0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1269" marR="11269" marT="11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D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AF2D0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8,90</a:t>
                      </a:r>
                      <a:endParaRPr lang="pl-PL" sz="2400" b="0" i="0" u="none" strike="noStrike" dirty="0">
                        <a:effectLst/>
                        <a:highlight>
                          <a:srgbClr val="DAF2D0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1269" marR="11269" marT="11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D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CAEDFB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14</a:t>
                      </a:r>
                      <a:endParaRPr lang="pl-PL" sz="2400" b="0" i="0" u="none" strike="noStrike" dirty="0">
                        <a:effectLst/>
                        <a:highlight>
                          <a:srgbClr val="CAEDFB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1269" marR="11269" marT="11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EDF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CAEDFB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13,46</a:t>
                      </a:r>
                      <a:endParaRPr lang="pl-PL" sz="2400" b="0" i="0" u="none" strike="noStrike">
                        <a:effectLst/>
                        <a:highlight>
                          <a:srgbClr val="CAEDFB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1269" marR="11269" marT="11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EDF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BE2D5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44</a:t>
                      </a:r>
                      <a:endParaRPr lang="pl-PL" sz="2400" b="0" i="0" u="none" strike="noStrike" dirty="0">
                        <a:effectLst/>
                        <a:highlight>
                          <a:srgbClr val="FBE2D5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1269" marR="11269" marT="11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2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BE2D5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9,91</a:t>
                      </a:r>
                      <a:endParaRPr lang="pl-PL" sz="2400" b="0" i="0" u="none" strike="noStrike">
                        <a:effectLst/>
                        <a:highlight>
                          <a:srgbClr val="FBE2D5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1269" marR="11269" marT="112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2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738059349"/>
                  </a:ext>
                </a:extLst>
              </a:tr>
              <a:tr h="377347"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zbiorniki na wodę</a:t>
                      </a:r>
                      <a:endParaRPr lang="pl-PL" sz="2400" b="0" i="0" u="none" strike="noStrike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1269" marR="11269" marT="112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2CEEF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29</a:t>
                      </a:r>
                      <a:endParaRPr lang="pl-PL" sz="2400" b="0" i="0" u="none" strike="noStrike">
                        <a:effectLst/>
                        <a:highlight>
                          <a:srgbClr val="F2CEEF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1269" marR="11269" marT="11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CEE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2CEEF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14,95</a:t>
                      </a:r>
                      <a:endParaRPr lang="pl-PL" sz="2400" b="0" i="0" u="none" strike="noStrike">
                        <a:effectLst/>
                        <a:highlight>
                          <a:srgbClr val="F2CEEF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1269" marR="11269" marT="11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CEE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AF2D0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29</a:t>
                      </a:r>
                      <a:endParaRPr lang="pl-PL" sz="2400" b="0" i="0" u="none" strike="noStrike">
                        <a:effectLst/>
                        <a:highlight>
                          <a:srgbClr val="DAF2D0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1269" marR="11269" marT="11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D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AF2D0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19,86</a:t>
                      </a:r>
                      <a:endParaRPr lang="pl-PL" sz="2400" b="0" i="0" u="none" strike="noStrike">
                        <a:effectLst/>
                        <a:highlight>
                          <a:srgbClr val="DAF2D0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1269" marR="11269" marT="11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D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CAEDFB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13</a:t>
                      </a:r>
                      <a:endParaRPr lang="pl-PL" sz="2400" b="0" i="0" u="none" strike="noStrike" dirty="0">
                        <a:effectLst/>
                        <a:highlight>
                          <a:srgbClr val="CAEDFB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1269" marR="11269" marT="11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EDF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CAEDFB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12,50</a:t>
                      </a:r>
                      <a:endParaRPr lang="pl-PL" sz="2400" b="0" i="0" u="none" strike="noStrike">
                        <a:effectLst/>
                        <a:highlight>
                          <a:srgbClr val="CAEDFB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1269" marR="11269" marT="11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EDF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BE2D5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71</a:t>
                      </a:r>
                      <a:endParaRPr lang="pl-PL" sz="2400" b="0" i="0" u="none" strike="noStrike" dirty="0">
                        <a:effectLst/>
                        <a:highlight>
                          <a:srgbClr val="FBE2D5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1269" marR="11269" marT="11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2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BE2D5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15,99</a:t>
                      </a:r>
                      <a:endParaRPr lang="pl-PL" sz="2400" b="0" i="0" u="none" strike="noStrike">
                        <a:effectLst/>
                        <a:highlight>
                          <a:srgbClr val="FBE2D5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1269" marR="11269" marT="112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2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556662309"/>
                  </a:ext>
                </a:extLst>
              </a:tr>
              <a:tr h="377347"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przyłącze kanalizacyjne</a:t>
                      </a:r>
                      <a:endParaRPr lang="pl-PL" sz="2400" b="0" i="0" u="none" strike="noStrike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1269" marR="11269" marT="112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2CEEF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</a:t>
                      </a:r>
                      <a:endParaRPr lang="pl-PL" sz="2400" b="0" i="0" u="none" strike="noStrike">
                        <a:effectLst/>
                        <a:highlight>
                          <a:srgbClr val="F2CEEF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1269" marR="11269" marT="11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CEE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2CEEF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0,00</a:t>
                      </a:r>
                      <a:endParaRPr lang="pl-PL" sz="2400" b="0" i="0" u="none" strike="noStrike">
                        <a:effectLst/>
                        <a:highlight>
                          <a:srgbClr val="F2CEEF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1269" marR="11269" marT="11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CEE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AF2D0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</a:t>
                      </a:r>
                      <a:endParaRPr lang="pl-PL" sz="2400" b="0" i="0" u="none" strike="noStrike">
                        <a:effectLst/>
                        <a:highlight>
                          <a:srgbClr val="DAF2D0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1269" marR="11269" marT="11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D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AF2D0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0,68</a:t>
                      </a:r>
                      <a:endParaRPr lang="pl-PL" sz="2400" b="0" i="0" u="none" strike="noStrike">
                        <a:effectLst/>
                        <a:highlight>
                          <a:srgbClr val="DAF2D0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1269" marR="11269" marT="11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D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CAEDFB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</a:t>
                      </a:r>
                      <a:endParaRPr lang="pl-PL" sz="2400" b="0" i="0" u="none" strike="noStrike">
                        <a:effectLst/>
                        <a:highlight>
                          <a:srgbClr val="CAEDFB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1269" marR="11269" marT="11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EDF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CAEDFB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4,81</a:t>
                      </a:r>
                      <a:endParaRPr lang="pl-PL" sz="2400" b="0" i="0" u="none" strike="noStrike" dirty="0">
                        <a:effectLst/>
                        <a:highlight>
                          <a:srgbClr val="CAEDFB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1269" marR="11269" marT="11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EDF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BE2D5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6</a:t>
                      </a:r>
                      <a:endParaRPr lang="pl-PL" sz="2400" b="0" i="0" u="none" strike="noStrike" dirty="0">
                        <a:effectLst/>
                        <a:highlight>
                          <a:srgbClr val="FBE2D5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1269" marR="11269" marT="11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2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BE2D5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1,35</a:t>
                      </a:r>
                      <a:endParaRPr lang="pl-PL" sz="2400" b="0" i="0" u="none" strike="noStrike">
                        <a:effectLst/>
                        <a:highlight>
                          <a:srgbClr val="FBE2D5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1269" marR="11269" marT="112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2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74476300"/>
                  </a:ext>
                </a:extLst>
              </a:tr>
              <a:tr h="377347"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urządzenie elektryczne</a:t>
                      </a:r>
                      <a:endParaRPr lang="pl-PL" sz="2400" b="0" i="0" u="none" strike="noStrike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1269" marR="11269" marT="112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2CEEF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</a:t>
                      </a:r>
                      <a:endParaRPr lang="pl-PL" sz="2400" b="0" i="0" u="none" strike="noStrike">
                        <a:effectLst/>
                        <a:highlight>
                          <a:srgbClr val="F2CEEF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1269" marR="11269" marT="11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CEE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2CEEF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0,52</a:t>
                      </a:r>
                      <a:endParaRPr lang="pl-PL" sz="2400" b="0" i="0" u="none" strike="noStrike">
                        <a:effectLst/>
                        <a:highlight>
                          <a:srgbClr val="F2CEEF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1269" marR="11269" marT="11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CEE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AF2D0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</a:t>
                      </a:r>
                      <a:endParaRPr lang="pl-PL" sz="2400" b="0" i="0" u="none" strike="noStrike">
                        <a:effectLst/>
                        <a:highlight>
                          <a:srgbClr val="DAF2D0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1269" marR="11269" marT="11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D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AF2D0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0,00</a:t>
                      </a:r>
                      <a:endParaRPr lang="pl-PL" sz="2400" b="0" i="0" u="none" strike="noStrike">
                        <a:effectLst/>
                        <a:highlight>
                          <a:srgbClr val="DAF2D0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1269" marR="11269" marT="11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D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CAEDFB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</a:t>
                      </a:r>
                      <a:endParaRPr lang="pl-PL" sz="2400" b="0" i="0" u="none" strike="noStrike">
                        <a:effectLst/>
                        <a:highlight>
                          <a:srgbClr val="CAEDFB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1269" marR="11269" marT="11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EDF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CAEDFB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0,00</a:t>
                      </a:r>
                      <a:endParaRPr lang="pl-PL" sz="2400" b="0" i="0" u="none" strike="noStrike" dirty="0">
                        <a:effectLst/>
                        <a:highlight>
                          <a:srgbClr val="CAEDFB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1269" marR="11269" marT="11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EDF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BE2D5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</a:t>
                      </a:r>
                      <a:endParaRPr lang="pl-PL" sz="2400" b="0" i="0" u="none" strike="noStrike" dirty="0">
                        <a:effectLst/>
                        <a:highlight>
                          <a:srgbClr val="FBE2D5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1269" marR="11269" marT="11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2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BE2D5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0,23</a:t>
                      </a:r>
                      <a:endParaRPr lang="pl-PL" sz="2400" b="0" i="0" u="none" strike="noStrike">
                        <a:effectLst/>
                        <a:highlight>
                          <a:srgbClr val="FBE2D5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1269" marR="11269" marT="112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2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53377786"/>
                  </a:ext>
                </a:extLst>
              </a:tr>
              <a:tr h="377347"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4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ilość podpisanych umów w roku</a:t>
                      </a:r>
                      <a:endParaRPr lang="pl-PL" sz="2400" b="0" i="0" u="none" strike="noStrike">
                        <a:effectLst/>
                        <a:highlight>
                          <a:srgbClr val="FFFF00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1269" marR="11269" marT="112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4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2CEEF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194</a:t>
                      </a:r>
                      <a:endParaRPr lang="pl-PL" sz="2400" b="0" i="0" u="none" strike="noStrike">
                        <a:effectLst/>
                        <a:highlight>
                          <a:srgbClr val="F2CEEF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1269" marR="11269" marT="112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CEE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2CEEF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100,00</a:t>
                      </a:r>
                      <a:endParaRPr lang="pl-PL" sz="2400" b="0" i="0" u="none" strike="noStrike">
                        <a:effectLst/>
                        <a:highlight>
                          <a:srgbClr val="F2CEEF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1269" marR="11269" marT="112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CEE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4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AF2D0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146</a:t>
                      </a:r>
                      <a:endParaRPr lang="pl-PL" sz="2400" b="0" i="0" u="none" strike="noStrike">
                        <a:effectLst/>
                        <a:highlight>
                          <a:srgbClr val="DAF2D0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1269" marR="11269" marT="112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D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AF2D0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100,00</a:t>
                      </a:r>
                      <a:endParaRPr lang="pl-PL" sz="2400" b="0" i="0" u="none" strike="noStrike">
                        <a:effectLst/>
                        <a:highlight>
                          <a:srgbClr val="DAF2D0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1269" marR="11269" marT="112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D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4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CAEDFB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104</a:t>
                      </a:r>
                      <a:endParaRPr lang="pl-PL" sz="2400" b="0" i="0" u="none" strike="noStrike">
                        <a:effectLst/>
                        <a:highlight>
                          <a:srgbClr val="CAEDFB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1269" marR="11269" marT="112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EDF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CAEDFB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100,00</a:t>
                      </a:r>
                      <a:endParaRPr lang="pl-PL" sz="2400" b="0" i="0" u="none" strike="noStrike">
                        <a:effectLst/>
                        <a:highlight>
                          <a:srgbClr val="CAEDFB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1269" marR="11269" marT="112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EDF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BE2D5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444</a:t>
                      </a:r>
                      <a:endParaRPr lang="pl-PL" sz="2400" b="0" i="0" u="none" strike="noStrike" dirty="0">
                        <a:effectLst/>
                        <a:highlight>
                          <a:srgbClr val="FBE2D5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1269" marR="11269" marT="112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2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BE2D5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148</a:t>
                      </a:r>
                      <a:endParaRPr lang="pl-PL" sz="2400" b="0" i="0" u="none" strike="noStrike" dirty="0">
                        <a:effectLst/>
                        <a:highlight>
                          <a:srgbClr val="FBE2D5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1269" marR="11269" marT="112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2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606795093"/>
                  </a:ext>
                </a:extLst>
              </a:tr>
              <a:tr h="377347"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4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środki przeznaczone na program</a:t>
                      </a:r>
                      <a:endParaRPr lang="pl-PL" sz="2400" b="0" i="0" u="none" strike="noStrike">
                        <a:effectLst/>
                        <a:highlight>
                          <a:srgbClr val="FFFF00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1269" marR="11269" marT="112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4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2CEEF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682 294,00 zł</a:t>
                      </a:r>
                      <a:endParaRPr lang="pl-PL" sz="2400" b="0" i="0" u="none" strike="noStrike">
                        <a:effectLst/>
                        <a:highlight>
                          <a:srgbClr val="F2CEEF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1269" marR="11269" marT="112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CEE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4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pl-PL" sz="2400" b="0" i="0" u="none" strike="noStrike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08179" marR="108179" marT="54090" marB="540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4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AF2D0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462 572,46 zł</a:t>
                      </a:r>
                      <a:endParaRPr lang="pl-PL" sz="2400" b="0" i="0" u="none" strike="noStrike">
                        <a:effectLst/>
                        <a:highlight>
                          <a:srgbClr val="DAF2D0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1269" marR="11269" marT="112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D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l-PL" sz="2400" b="0" i="0" u="none" strike="noStrike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08179" marR="108179" marT="54090" marB="540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4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CAEDFB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387 705,96 zł</a:t>
                      </a:r>
                      <a:endParaRPr lang="pl-PL" sz="2400" b="0" i="0" u="none" strike="noStrike">
                        <a:effectLst/>
                        <a:highlight>
                          <a:srgbClr val="CAEDFB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1269" marR="11269" marT="112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EDFB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4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pl-PL" sz="2400" b="0" i="0" u="none" strike="noStrike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08179" marR="108179" marT="54090" marB="540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BE2D5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1 532 572,42 zł</a:t>
                      </a:r>
                      <a:endParaRPr lang="pl-PL" sz="2400" b="0" i="0" u="none" strike="noStrike" dirty="0">
                        <a:effectLst/>
                        <a:highlight>
                          <a:srgbClr val="FBE2D5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1269" marR="11269" marT="112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2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BE2D5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510 857,47 zł</a:t>
                      </a:r>
                      <a:endParaRPr lang="pl-PL" sz="2400" b="0" i="0" u="none" strike="noStrike" dirty="0">
                        <a:effectLst/>
                        <a:highlight>
                          <a:srgbClr val="FBE2D5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1269" marR="11269" marT="112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2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495441307"/>
                  </a:ext>
                </a:extLst>
              </a:tr>
              <a:tr h="667056"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4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średnia na całość programu wg ilości umów zawartych</a:t>
                      </a:r>
                      <a:endParaRPr lang="pl-PL" sz="2400" b="0" i="0" u="none" strike="noStrike">
                        <a:effectLst/>
                        <a:highlight>
                          <a:srgbClr val="FFFF00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1269" marR="11269" marT="112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4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2CEEF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3 516,98 zł</a:t>
                      </a:r>
                      <a:endParaRPr lang="pl-PL" sz="2400" b="0" i="0" u="none" strike="noStrike">
                        <a:effectLst/>
                        <a:highlight>
                          <a:srgbClr val="F2CEEF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1269" marR="11269" marT="112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CEE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4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AF2D0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3 168,30 zł</a:t>
                      </a:r>
                      <a:endParaRPr lang="pl-PL" sz="2400" b="0" i="0" u="none" strike="noStrike">
                        <a:effectLst/>
                        <a:highlight>
                          <a:srgbClr val="DAF2D0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1269" marR="11269" marT="112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D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4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CAEDFB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3 727,94 zł</a:t>
                      </a:r>
                      <a:endParaRPr lang="pl-PL" sz="2400" b="0" i="0" u="none" strike="noStrike">
                        <a:effectLst/>
                        <a:highlight>
                          <a:srgbClr val="CAEDFB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1269" marR="11269" marT="112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EDFB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4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BE2D5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3 451,74 zł</a:t>
                      </a:r>
                      <a:endParaRPr lang="pl-PL" sz="2400" b="0" i="0" u="none" strike="noStrike">
                        <a:effectLst/>
                        <a:highlight>
                          <a:srgbClr val="FBE2D5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1269" marR="11269" marT="112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2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pl-PL" sz="2400" b="0" i="0" u="none" strike="noStrike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1269" marR="11269" marT="112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7172673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6083263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C2579DAE-C141-48DB-810E-C070C300819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pl-PL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02FD90C3-6350-4D5B-9738-6E94EDF30F7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pl-PL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BCD2D517-BC35-4439-AC31-06DF764F25F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xmlns="" id="{2DD3F846-0483-40F5-A881-0C1AD2A0CAD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" name="Wykres 1">
            <a:extLst>
              <a:ext uri="{FF2B5EF4-FFF2-40B4-BE49-F238E27FC236}">
                <a16:creationId xmlns:a16="http://schemas.microsoft.com/office/drawing/2014/main" xmlns="" id="{E832034C-FFA9-7A00-00EC-DC24DDFC7F9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10779732"/>
              </p:ext>
            </p:extLst>
          </p:nvPr>
        </p:nvGraphicFramePr>
        <p:xfrm>
          <a:off x="-3160" y="0"/>
          <a:ext cx="12192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28073093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6">
            <a:extLst>
              <a:ext uri="{FF2B5EF4-FFF2-40B4-BE49-F238E27FC236}">
                <a16:creationId xmlns:a16="http://schemas.microsoft.com/office/drawing/2014/main" xmlns="" id="{C2579DAE-C141-48DB-810E-C070C300819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pl-PL"/>
          </a:p>
        </p:txBody>
      </p:sp>
      <p:sp>
        <p:nvSpPr>
          <p:cNvPr id="18" name="Rectangle 8">
            <a:extLst>
              <a:ext uri="{FF2B5EF4-FFF2-40B4-BE49-F238E27FC236}">
                <a16:creationId xmlns:a16="http://schemas.microsoft.com/office/drawing/2014/main" xmlns="" id="{02FD90C3-6350-4D5B-9738-6E94EDF30F7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pl-PL"/>
          </a:p>
        </p:txBody>
      </p:sp>
      <p:sp>
        <p:nvSpPr>
          <p:cNvPr id="19" name="Rectangle 10">
            <a:extLst>
              <a:ext uri="{FF2B5EF4-FFF2-40B4-BE49-F238E27FC236}">
                <a16:creationId xmlns:a16="http://schemas.microsoft.com/office/drawing/2014/main" xmlns="" id="{BCD2D517-BC35-4439-AC31-06DF764F25F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0" name="Rectangle 12">
            <a:extLst>
              <a:ext uri="{FF2B5EF4-FFF2-40B4-BE49-F238E27FC236}">
                <a16:creationId xmlns:a16="http://schemas.microsoft.com/office/drawing/2014/main" xmlns="" id="{2DD3F846-0483-40F5-A881-0C1AD2A0CAD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" name="Tabela 1">
            <a:extLst>
              <a:ext uri="{FF2B5EF4-FFF2-40B4-BE49-F238E27FC236}">
                <a16:creationId xmlns:a16="http://schemas.microsoft.com/office/drawing/2014/main" xmlns="" id="{8A98C8A2-18FC-67B6-9AC4-902765792E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907729277"/>
              </p:ext>
            </p:extLst>
          </p:nvPr>
        </p:nvGraphicFramePr>
        <p:xfrm>
          <a:off x="477013" y="477584"/>
          <a:ext cx="11237975" cy="4959776"/>
        </p:xfrm>
        <a:graphic>
          <a:graphicData uri="http://schemas.openxmlformats.org/drawingml/2006/table">
            <a:tbl>
              <a:tblPr>
                <a:tableStyleId>{5DA37D80-6434-44D0-A028-1B22A696006F}</a:tableStyleId>
              </a:tblPr>
              <a:tblGrid>
                <a:gridCol w="738470">
                  <a:extLst>
                    <a:ext uri="{9D8B030D-6E8A-4147-A177-3AD203B41FA5}">
                      <a16:colId xmlns:a16="http://schemas.microsoft.com/office/drawing/2014/main" xmlns="" val="281054329"/>
                    </a:ext>
                  </a:extLst>
                </a:gridCol>
                <a:gridCol w="758283">
                  <a:extLst>
                    <a:ext uri="{9D8B030D-6E8A-4147-A177-3AD203B41FA5}">
                      <a16:colId xmlns:a16="http://schemas.microsoft.com/office/drawing/2014/main" xmlns="" val="3348707762"/>
                    </a:ext>
                  </a:extLst>
                </a:gridCol>
                <a:gridCol w="1706136">
                  <a:extLst>
                    <a:ext uri="{9D8B030D-6E8A-4147-A177-3AD203B41FA5}">
                      <a16:colId xmlns:a16="http://schemas.microsoft.com/office/drawing/2014/main" xmlns="" val="45539760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xmlns="" val="3861764474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xmlns="" val="104548181"/>
                    </a:ext>
                  </a:extLst>
                </a:gridCol>
                <a:gridCol w="1427357">
                  <a:extLst>
                    <a:ext uri="{9D8B030D-6E8A-4147-A177-3AD203B41FA5}">
                      <a16:colId xmlns:a16="http://schemas.microsoft.com/office/drawing/2014/main" xmlns="" val="112023996"/>
                    </a:ext>
                  </a:extLst>
                </a:gridCol>
                <a:gridCol w="1528126">
                  <a:extLst>
                    <a:ext uri="{9D8B030D-6E8A-4147-A177-3AD203B41FA5}">
                      <a16:colId xmlns:a16="http://schemas.microsoft.com/office/drawing/2014/main" xmlns="" val="75838504"/>
                    </a:ext>
                  </a:extLst>
                </a:gridCol>
                <a:gridCol w="1326586">
                  <a:extLst>
                    <a:ext uri="{9D8B030D-6E8A-4147-A177-3AD203B41FA5}">
                      <a16:colId xmlns:a16="http://schemas.microsoft.com/office/drawing/2014/main" xmlns="" val="2957236962"/>
                    </a:ext>
                  </a:extLst>
                </a:gridCol>
                <a:gridCol w="1009817">
                  <a:extLst>
                    <a:ext uri="{9D8B030D-6E8A-4147-A177-3AD203B41FA5}">
                      <a16:colId xmlns:a16="http://schemas.microsoft.com/office/drawing/2014/main" xmlns="" val="4015996510"/>
                    </a:ext>
                  </a:extLst>
                </a:gridCol>
              </a:tblGrid>
              <a:tr h="804806"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pl-PL" sz="2000" b="1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ighlight>
                            <a:srgbClr val="F2CEEF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Program współpracy gminy z organizacjami pozarządowymi oraz podmiotami prowadzącymi działalności pożytku publicznego</a:t>
                      </a:r>
                      <a:endParaRPr lang="pl-PL" sz="2000" b="1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highlight>
                          <a:srgbClr val="F2CEEF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2388" marR="12388" marT="12388" marB="0" anchor="ctr"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188873242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300" u="none" strike="noStrike">
                          <a:effectLst/>
                          <a:highlight>
                            <a:srgbClr val="CCFFCC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Rok</a:t>
                      </a:r>
                      <a:endParaRPr lang="pl-PL" sz="1300" b="1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CCFFCC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2388" marR="12388" marT="1238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300" u="none" strike="noStrike" dirty="0">
                          <a:effectLst/>
                          <a:highlight>
                            <a:srgbClr val="CCFFCC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Ilość złożonych ofert</a:t>
                      </a:r>
                      <a:endParaRPr lang="pl-PL" sz="1300" b="1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CCFFCC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2388" marR="12388" marT="1238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300" u="none" strike="noStrike">
                          <a:effectLst/>
                          <a:highlight>
                            <a:srgbClr val="CCFFCC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Wartość złożonych ofert</a:t>
                      </a:r>
                      <a:endParaRPr lang="pl-PL" sz="1300" b="1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CCFFCC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2388" marR="12388" marT="1238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300" u="none" strike="noStrike">
                          <a:effectLst/>
                          <a:highlight>
                            <a:srgbClr val="CCFFCC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średnio na 1 ofertę</a:t>
                      </a:r>
                      <a:endParaRPr lang="pl-PL" sz="1300" b="1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CCFFCC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2388" marR="12388" marT="1238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300" u="none" strike="noStrike" dirty="0">
                          <a:effectLst/>
                          <a:highlight>
                            <a:srgbClr val="CCFFCC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Ilość dofinansowanych ofert</a:t>
                      </a:r>
                      <a:endParaRPr lang="pl-PL" sz="1300" b="1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CCFFCC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2388" marR="12388" marT="1238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300" u="none" strike="noStrike">
                          <a:effectLst/>
                          <a:highlight>
                            <a:srgbClr val="CCFFCC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% dofinansowanych wniosków</a:t>
                      </a:r>
                      <a:endParaRPr lang="pl-PL" sz="1300" b="1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CCFFCC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2388" marR="12388" marT="1238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300" u="none" strike="noStrike">
                          <a:effectLst/>
                          <a:highlight>
                            <a:srgbClr val="CCFFCC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Wartość dofinansowanych zadań</a:t>
                      </a:r>
                      <a:endParaRPr lang="pl-PL" sz="1300" b="1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CCFFCC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2388" marR="12388" marT="1238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300" u="none" strike="noStrike">
                          <a:effectLst/>
                          <a:highlight>
                            <a:srgbClr val="CCFFCC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średnio na 1 ofertę</a:t>
                      </a:r>
                      <a:endParaRPr lang="pl-PL" sz="1300" b="1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CCFFCC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2388" marR="12388" marT="1238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300" u="none" strike="noStrike" dirty="0">
                          <a:effectLst/>
                          <a:highlight>
                            <a:srgbClr val="FFFF00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oczekiwania, a możliwości</a:t>
                      </a:r>
                      <a:endParaRPr lang="pl-PL" sz="1300" b="1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2388" marR="12388" marT="12388" marB="0" anchor="ctr"/>
                </a:tc>
                <a:extLst>
                  <a:ext uri="{0D108BD9-81ED-4DB2-BD59-A6C34878D82A}">
                    <a16:rowId xmlns:a16="http://schemas.microsoft.com/office/drawing/2014/main" xmlns="" val="1706797676"/>
                  </a:ext>
                </a:extLst>
              </a:tr>
              <a:tr h="540095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800" b="1" u="none" strike="noStrike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2019</a:t>
                      </a:r>
                      <a:endParaRPr lang="pl-PL" sz="1800" b="1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2388" marR="12388" marT="1238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36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2388" marR="12388" marT="12388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600" u="none" strike="noStrike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1 405 370,90 zł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2388" marR="12388" marT="12388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600" u="none" strike="noStrike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39 038,08 zł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2388" marR="12388" marT="12388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33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2388" marR="12388" marT="12388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b="1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91,67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2388" marR="12388" marT="12388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600" u="none" strike="noStrike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1 060 000,00 zł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2388" marR="12388" marT="12388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600" u="none" strike="noStrike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32 121,21 zł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2388" marR="12388" marT="12388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2000" b="1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ighlight>
                            <a:srgbClr val="FFFF00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75,42</a:t>
                      </a:r>
                      <a:endParaRPr lang="pl-PL" sz="2000" b="1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highlight>
                          <a:srgbClr val="FFFF00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2388" marR="12388" marT="12388" marB="0" anchor="ctr"/>
                </a:tc>
                <a:extLst>
                  <a:ext uri="{0D108BD9-81ED-4DB2-BD59-A6C34878D82A}">
                    <a16:rowId xmlns:a16="http://schemas.microsoft.com/office/drawing/2014/main" xmlns="" val="2410004883"/>
                  </a:ext>
                </a:extLst>
              </a:tr>
              <a:tr h="540095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800" b="1" u="none" strike="noStrike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2020</a:t>
                      </a:r>
                      <a:endParaRPr lang="pl-PL" sz="1800" b="1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2388" marR="12388" marT="1238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37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2388" marR="12388" marT="12388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600" u="none" strike="noStrike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2 022 494,45 zł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2388" marR="12388" marT="12388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600" u="none" strike="noStrike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54 662,01 zł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2388" marR="12388" marT="12388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25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2388" marR="12388" marT="12388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b="1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67,57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2388" marR="12388" marT="12388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600" u="none" strike="noStrike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834 985,60 zł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2388" marR="12388" marT="12388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600" u="none" strike="noStrike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33 399,42 zł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2388" marR="12388" marT="12388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2000" b="1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ighlight>
                            <a:srgbClr val="FFFF00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41,28</a:t>
                      </a:r>
                      <a:endParaRPr lang="pl-PL" sz="2000" b="1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highlight>
                          <a:srgbClr val="FFFF00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2388" marR="12388" marT="12388" marB="0" anchor="ctr"/>
                </a:tc>
                <a:extLst>
                  <a:ext uri="{0D108BD9-81ED-4DB2-BD59-A6C34878D82A}">
                    <a16:rowId xmlns:a16="http://schemas.microsoft.com/office/drawing/2014/main" xmlns="" val="2882934858"/>
                  </a:ext>
                </a:extLst>
              </a:tr>
              <a:tr h="540095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800" b="1" u="none" strike="noStrike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2021</a:t>
                      </a:r>
                      <a:endParaRPr lang="pl-PL" sz="1800" b="1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2388" marR="12388" marT="1238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30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2388" marR="12388" marT="12388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600" u="none" strike="noStrike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1 053 134,80 zł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2388" marR="12388" marT="12388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600" u="none" strike="noStrike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35 104,49 zł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2388" marR="12388" marT="12388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29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2388" marR="12388" marT="12388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b="1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96,67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2388" marR="12388" marT="12388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600" u="none" strike="noStrike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866 593,96 zł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2388" marR="12388" marT="12388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600" u="none" strike="noStrike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29 882,55 zł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2388" marR="12388" marT="12388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2000" b="1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ighlight>
                            <a:srgbClr val="FFFF00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82,29</a:t>
                      </a:r>
                      <a:endParaRPr lang="pl-PL" sz="2000" b="1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highlight>
                          <a:srgbClr val="FFFF00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2388" marR="12388" marT="12388" marB="0" anchor="ctr"/>
                </a:tc>
                <a:extLst>
                  <a:ext uri="{0D108BD9-81ED-4DB2-BD59-A6C34878D82A}">
                    <a16:rowId xmlns:a16="http://schemas.microsoft.com/office/drawing/2014/main" xmlns="" val="3445106713"/>
                  </a:ext>
                </a:extLst>
              </a:tr>
              <a:tr h="540095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800" b="1" u="none" strike="noStrike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2022</a:t>
                      </a:r>
                      <a:endParaRPr lang="pl-PL" sz="1800" b="1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2388" marR="12388" marT="1238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37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2388" marR="12388" marT="12388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600" u="none" strike="noStrike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2 425 533,41 zł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2388" marR="12388" marT="12388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600" u="none" strike="noStrike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65 554,96 zł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2388" marR="12388" marT="12388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32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2388" marR="12388" marT="12388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b="1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86,49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2388" marR="12388" marT="12388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600" u="none" strike="noStrike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882 152,66 zł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2388" marR="12388" marT="12388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600" u="none" strike="noStrike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27 567,27 zł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2388" marR="12388" marT="12388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2000" b="1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ighlight>
                            <a:srgbClr val="FFFF00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36,37</a:t>
                      </a:r>
                      <a:endParaRPr lang="pl-PL" sz="2000" b="1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highlight>
                          <a:srgbClr val="FFFF00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2388" marR="12388" marT="12388" marB="0" anchor="ctr"/>
                </a:tc>
                <a:extLst>
                  <a:ext uri="{0D108BD9-81ED-4DB2-BD59-A6C34878D82A}">
                    <a16:rowId xmlns:a16="http://schemas.microsoft.com/office/drawing/2014/main" xmlns="" val="3466554840"/>
                  </a:ext>
                </a:extLst>
              </a:tr>
              <a:tr h="540095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800" b="1" u="none" strike="noStrike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2023</a:t>
                      </a:r>
                      <a:endParaRPr lang="pl-PL" sz="1800" b="1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2388" marR="12388" marT="1238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34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2388" marR="12388" marT="12388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600" u="none" strike="noStrike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1 538 923,52 zł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2388" marR="12388" marT="12388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600" u="none" strike="noStrike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45 262,46 zł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2388" marR="12388" marT="12388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32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2388" marR="12388" marT="12388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b="1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94,12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2388" marR="12388" marT="12388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600" u="none" strike="noStrike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832 807,45 zł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2388" marR="12388" marT="12388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600" u="none" strike="noStrike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26 025,23 zł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2388" marR="12388" marT="12388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2000" b="1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ighlight>
                            <a:srgbClr val="FFFF00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54,12</a:t>
                      </a:r>
                      <a:endParaRPr lang="pl-PL" sz="2000" b="1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highlight>
                          <a:srgbClr val="FFFF00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2388" marR="12388" marT="12388" marB="0" anchor="ctr"/>
                </a:tc>
                <a:extLst>
                  <a:ext uri="{0D108BD9-81ED-4DB2-BD59-A6C34878D82A}">
                    <a16:rowId xmlns:a16="http://schemas.microsoft.com/office/drawing/2014/main" xmlns="" val="376923838"/>
                  </a:ext>
                </a:extLst>
              </a:tr>
              <a:tr h="540095">
                <a:tc>
                  <a:txBody>
                    <a:bodyPr/>
                    <a:lstStyle/>
                    <a:p>
                      <a:pPr algn="l" fontAlgn="b"/>
                      <a:r>
                        <a:rPr lang="pl-PL" sz="1600" u="none" strike="noStrike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pl-PL" sz="1600" b="0" i="0" u="none" strike="noStrike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2388" marR="12388" marT="12388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34,8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2388" marR="12388" marT="12388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600" u="none" strike="noStrike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1 689 091,42 zł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2388" marR="12388" marT="12388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600" u="none" strike="noStrike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47 924,40 zł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2388" marR="12388" marT="12388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30,2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2388" marR="12388" marT="12388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b="1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87,30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2388" marR="12388" marT="12388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600" u="none" strike="noStrike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895 307,93 zł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2388" marR="12388" marT="12388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600" u="none" strike="noStrike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29 799,14 zł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2388" marR="12388" marT="12388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2000" b="1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ighlight>
                            <a:srgbClr val="FFFF00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57,90</a:t>
                      </a:r>
                      <a:endParaRPr lang="pl-PL" sz="2000" b="1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highlight>
                          <a:srgbClr val="FFFF00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2388" marR="12388" marT="12388" marB="0" anchor="ctr"/>
                </a:tc>
                <a:extLst>
                  <a:ext uri="{0D108BD9-81ED-4DB2-BD59-A6C34878D82A}">
                    <a16:rowId xmlns:a16="http://schemas.microsoft.com/office/drawing/2014/main" xmlns="" val="34028512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5929964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ctrTitle"/>
          </p:nvPr>
        </p:nvSpPr>
        <p:spPr>
          <a:xfrm>
            <a:off x="6185029" y="1726839"/>
            <a:ext cx="4417807" cy="2800556"/>
          </a:xfrm>
        </p:spPr>
        <p:txBody>
          <a:bodyPr rtlCol="0">
            <a:normAutofit/>
          </a:bodyPr>
          <a:lstStyle/>
          <a:p>
            <a:pPr algn="ctr" rtl="0"/>
            <a:r>
              <a:rPr lang="pl-PL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Raport o stanie Gminy Międzychód </a:t>
            </a:r>
            <a:br>
              <a:rPr lang="pl-PL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l-PL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 roku 2023</a:t>
            </a:r>
            <a:r>
              <a:rPr lang="pl-PL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pl-PL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l-PL" sz="2700" b="1" dirty="0"/>
              <a:t>sesja </a:t>
            </a:r>
            <a:br>
              <a:rPr lang="pl-PL" sz="2700" b="1" dirty="0"/>
            </a:br>
            <a:r>
              <a:rPr lang="pl-PL" sz="2700" b="1" dirty="0"/>
              <a:t>Rady Miejskiej Międzychodu </a:t>
            </a:r>
            <a:br>
              <a:rPr lang="pl-PL" sz="2700" b="1" dirty="0"/>
            </a:br>
            <a:r>
              <a:rPr lang="pl-PL" sz="2700" b="1" dirty="0"/>
              <a:t>25 czerwca 2024 r.</a:t>
            </a:r>
            <a:endParaRPr lang="pl-PL" b="1" dirty="0"/>
          </a:p>
        </p:txBody>
      </p:sp>
      <p:pic>
        <p:nvPicPr>
          <p:cNvPr id="6" name="Obraz 5" descr="herb">
            <a:extLst>
              <a:ext uri="{FF2B5EF4-FFF2-40B4-BE49-F238E27FC236}">
                <a16:creationId xmlns:a16="http://schemas.microsoft.com/office/drawing/2014/main" xmlns="" id="{49F8C71F-0441-4D8F-AF07-A2D20C538E4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85995" y="1981572"/>
            <a:ext cx="1432560" cy="17373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2225738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53143"/>
          </a:xfrm>
        </p:spPr>
        <p:txBody>
          <a:bodyPr vert="horz" lIns="91440" tIns="45720" rIns="91440" bIns="45720" rtlCol="0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en-US" sz="2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Raport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o </a:t>
            </a:r>
            <a:r>
              <a:rPr lang="en-US" sz="2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stanie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gminy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– </a:t>
            </a:r>
            <a:r>
              <a:rPr lang="en-US" sz="2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ustawa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 </a:t>
            </a:r>
            <a:r>
              <a:rPr lang="en-US" sz="28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samorządzie</a:t>
            </a:r>
            <a:r>
              <a:rPr lang="en-US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8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gminnym</a:t>
            </a:r>
            <a:endParaRPr lang="en-US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22" name="Zawartość — symbol zastępczy 2">
            <a:extLst>
              <a:ext uri="{FF2B5EF4-FFF2-40B4-BE49-F238E27FC236}">
                <a16:creationId xmlns:a16="http://schemas.microsoft.com/office/drawing/2014/main" xmlns="" id="{0C7FE0E0-A2BB-DD77-CCB4-9FCB2ADCDDF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070797573"/>
              </p:ext>
            </p:extLst>
          </p:nvPr>
        </p:nvGraphicFramePr>
        <p:xfrm>
          <a:off x="0" y="653142"/>
          <a:ext cx="12192000" cy="56605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xmlns="" val="40011216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xmlns="" id="{311973C2-EB8B-452A-A698-4A252FD3AE2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1"/>
            <a:ext cx="12192000" cy="6857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xmlns="" id="{10162E77-11AD-44A7-84EC-40C59EEFBD2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936380" y="22778"/>
            <a:ext cx="8255600" cy="500906"/>
          </a:xfrm>
        </p:spPr>
        <p:txBody>
          <a:bodyPr rtlCol="0">
            <a:normAutofit/>
          </a:bodyPr>
          <a:lstStyle/>
          <a:p>
            <a:r>
              <a:rPr lang="pl-PL" sz="2000" b="1" dirty="0">
                <a:highlight>
                  <a:srgbClr val="FFFF00"/>
                </a:highligh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Struktura organizacyjna jednostek organizacyjnych gminy</a:t>
            </a:r>
            <a:endParaRPr lang="pl-PL" sz="2000" dirty="0">
              <a:highlight>
                <a:srgbClr val="FFFF00"/>
              </a:highligh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6A7A1CD7-FE00-A1A8-882F-87E485CAF0E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9516" r="12736" b="-2"/>
          <a:stretch/>
        </p:blipFill>
        <p:spPr>
          <a:xfrm>
            <a:off x="20" y="-12128"/>
            <a:ext cx="3936360" cy="6870127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5AB158E9-1B40-4CD6-95F0-95CA11DF7B7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5287617" y="2085703"/>
            <a:ext cx="6170686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Zawartość — symbol zastępczy 2"/>
          <p:cNvSpPr>
            <a:spLocks noGrp="1"/>
          </p:cNvSpPr>
          <p:nvPr>
            <p:ph idx="1"/>
          </p:nvPr>
        </p:nvSpPr>
        <p:spPr>
          <a:xfrm>
            <a:off x="3936380" y="546461"/>
            <a:ext cx="8255620" cy="6311537"/>
          </a:xfrm>
        </p:spPr>
        <p:txBody>
          <a:bodyPr rtlCol="0">
            <a:normAutofit fontScale="85000" lnSpcReduction="20000"/>
          </a:bodyPr>
          <a:lstStyle/>
          <a:p>
            <a:pPr marL="68580" indent="0">
              <a:buNone/>
            </a:pPr>
            <a:r>
              <a:rPr lang="pl-PL" sz="17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1. Jednostki budżetowe: </a:t>
            </a:r>
          </a:p>
          <a:p>
            <a:pPr lvl="0"/>
            <a:r>
              <a:rPr lang="pl-PL" sz="1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Urząd Miasta i Gminy w Międzychodzie, </a:t>
            </a:r>
          </a:p>
          <a:p>
            <a:pPr lvl="0"/>
            <a:r>
              <a:rPr lang="pl-PL" sz="1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Ośrodek Pomocy Społecznej w Międzychodzie,</a:t>
            </a:r>
          </a:p>
          <a:p>
            <a:pPr lvl="0"/>
            <a:r>
              <a:rPr lang="pl-PL" sz="1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Środowiskowy Dom Samopomocy w Międzychodzie,</a:t>
            </a:r>
          </a:p>
          <a:p>
            <a:pPr lvl="0"/>
            <a:r>
              <a:rPr lang="pl-PL" sz="1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Centrum Obsługi Oświaty w Międzychodzie (dawniej: </a:t>
            </a:r>
            <a:r>
              <a:rPr lang="pl-PL" sz="17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ZOEiAO</a:t>
            </a:r>
            <a:r>
              <a:rPr lang="pl-PL" sz="1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),</a:t>
            </a:r>
          </a:p>
          <a:p>
            <a:pPr lvl="0"/>
            <a:r>
              <a:rPr lang="pl-PL" sz="1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Szkoła Podstawowa nr 1 w Międzychodzie,</a:t>
            </a:r>
          </a:p>
          <a:p>
            <a:pPr lvl="0"/>
            <a:r>
              <a:rPr lang="pl-PL" sz="1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Szkoła Podstawowa nr 2 w Międzychodzie,</a:t>
            </a:r>
          </a:p>
          <a:p>
            <a:pPr lvl="0"/>
            <a:r>
              <a:rPr lang="pl-PL" sz="1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Zespół Szkolno-Przedszkolny w Łowyniu,</a:t>
            </a:r>
          </a:p>
          <a:p>
            <a:pPr lvl="0"/>
            <a:r>
              <a:rPr lang="pl-PL" sz="1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Zespół Szkolno-Przedszkolny w </a:t>
            </a:r>
            <a:r>
              <a:rPr lang="pl-PL" sz="17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Kamionnie</a:t>
            </a:r>
            <a:r>
              <a:rPr lang="pl-PL" sz="1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</a:t>
            </a:r>
          </a:p>
          <a:p>
            <a:pPr lvl="0"/>
            <a:r>
              <a:rPr lang="pl-PL" sz="1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Zespół Przedszkoli Nr 1 Międzychodzie,</a:t>
            </a:r>
          </a:p>
          <a:p>
            <a:pPr lvl="0"/>
            <a:r>
              <a:rPr lang="pl-PL" sz="1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Zespół Przedszkoli Nr 2 Międzychodzie,</a:t>
            </a:r>
          </a:p>
          <a:p>
            <a:pPr lvl="0"/>
            <a:r>
              <a:rPr lang="pl-PL" sz="1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Przedszkole Nr 2 z Oddziałem Integracyjnym w Międzychodzie,</a:t>
            </a:r>
          </a:p>
          <a:p>
            <a:pPr lvl="0"/>
            <a:r>
              <a:rPr lang="pl-PL" sz="1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Żłobek Miejski w Międzychodzie.</a:t>
            </a:r>
          </a:p>
          <a:p>
            <a:pPr marL="68580" indent="0">
              <a:buNone/>
            </a:pPr>
            <a:r>
              <a:rPr lang="pl-PL" sz="17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2. Jednostki posiadające osobowość prawną: </a:t>
            </a:r>
          </a:p>
          <a:p>
            <a:pPr lvl="0"/>
            <a:r>
              <a:rPr lang="pl-PL" sz="1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Biblioteka Publiczna i Centrum Animacji Kultury im. Jana Daniela </a:t>
            </a:r>
            <a:r>
              <a:rPr lang="pl-PL" sz="17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Janockiego</a:t>
            </a:r>
            <a:r>
              <a:rPr lang="pl-PL" sz="1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w Międzychodzie.</a:t>
            </a:r>
          </a:p>
          <a:p>
            <a:pPr marL="68580" indent="0">
              <a:buNone/>
            </a:pPr>
            <a:r>
              <a:rPr lang="pl-PL" sz="17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3. Spółki komunalne, w których gmina posiada udziały:</a:t>
            </a:r>
            <a:r>
              <a:rPr lang="pl-PL" sz="17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  <a:p>
            <a:pPr lvl="0"/>
            <a:r>
              <a:rPr lang="pl-PL" sz="1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Miejska Spółka Komunalna AQUALIFT Sp. z o.o.</a:t>
            </a:r>
          </a:p>
          <a:p>
            <a:pPr lvl="0"/>
            <a:r>
              <a:rPr lang="pl-PL" sz="1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Międzychodzki Ośrodek Sportu Turystyki i Rekreacji Sp. z o.o.</a:t>
            </a:r>
          </a:p>
          <a:p>
            <a:pPr lvl="0"/>
            <a:r>
              <a:rPr lang="pl-PL" sz="1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Międzychodzkie Przedsiębiorstwo Energetyki Cieplnej Sp. z o.o.</a:t>
            </a:r>
          </a:p>
          <a:p>
            <a:pPr marL="68580" indent="0" rtl="0">
              <a:buNone/>
            </a:pPr>
            <a:endParaRPr lang="pl-PL" sz="500" dirty="0"/>
          </a:p>
        </p:txBody>
      </p:sp>
    </p:spTree>
    <p:extLst>
      <p:ext uri="{BB962C8B-B14F-4D97-AF65-F5344CB8AC3E}">
        <p14:creationId xmlns:p14="http://schemas.microsoft.com/office/powerpoint/2010/main" xmlns="" val="3473387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7">
            <a:extLst>
              <a:ext uri="{FF2B5EF4-FFF2-40B4-BE49-F238E27FC236}">
                <a16:creationId xmlns:a16="http://schemas.microsoft.com/office/drawing/2014/main" xmlns="" id="{41497DE5-0939-4D1D-9350-0C5E1B209C6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9">
            <a:extLst>
              <a:ext uri="{FF2B5EF4-FFF2-40B4-BE49-F238E27FC236}">
                <a16:creationId xmlns:a16="http://schemas.microsoft.com/office/drawing/2014/main" xmlns="" id="{5CCC70ED-6C63-4537-B7EB-51990D6C0A6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458724" y="457200"/>
            <a:ext cx="11274552" cy="5943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1">
            <a:extLst>
              <a:ext uri="{FF2B5EF4-FFF2-40B4-BE49-F238E27FC236}">
                <a16:creationId xmlns:a16="http://schemas.microsoft.com/office/drawing/2014/main" xmlns="" id="{B76E24C1-2968-40DC-A36E-F6B85F0F075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522732" y="521208"/>
            <a:ext cx="11146536" cy="581558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" name="Wykres 2">
            <a:extLst>
              <a:ext uri="{FF2B5EF4-FFF2-40B4-BE49-F238E27FC236}">
                <a16:creationId xmlns:a16="http://schemas.microsoft.com/office/drawing/2014/main" xmlns="" id="{C9F4FA70-CB12-45E5-ABD3-59C70EF5CC6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xmlns="" val="4283127812"/>
              </p:ext>
            </p:extLst>
          </p:nvPr>
        </p:nvGraphicFramePr>
        <p:xfrm>
          <a:off x="522732" y="521208"/>
          <a:ext cx="11146536" cy="5815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7496619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xmlns="" id="{4E4490D0-3672-446A-AC12-B4830333BDD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pl-PL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39CB82C2-DF65-4EC1-8280-F201D50F570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pl-PL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xmlns="" id="{7E1D4427-852B-4B37-8E76-0E9F1810BA2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xmlns="" id="{C4AAA502-5435-489E-9538-3A40E6C7146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1">
            <a:extLst>
              <a:ext uri="{FF2B5EF4-FFF2-40B4-BE49-F238E27FC236}">
                <a16:creationId xmlns:a16="http://schemas.microsoft.com/office/drawing/2014/main" xmlns="" id="{C7BEE623-1E7C-AC11-8492-A7D63A0BD8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3999" y="4550229"/>
            <a:ext cx="10909073" cy="105765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b" anchorCtr="0" compatLnSpc="1">
            <a:prstTxWarp prst="textNoShape">
              <a:avLst/>
            </a:prstTxWarp>
            <a:normAutofit/>
          </a:bodyPr>
          <a:lstStyle/>
          <a:p>
            <a:pPr marL="0" marR="0" lvl="0" indent="0" defTabSz="914400" fontAlgn="base">
              <a:lnSpc>
                <a:spcPct val="85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r>
              <a:rPr kumimoji="0" lang="en-US" altLang="pl-PL" sz="4400" b="1" i="0" u="none" strike="noStrike" cap="none" spc="-50" normalizeH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rPr>
              <a:t>ADMINISTRACJA, OBSŁUGA</a:t>
            </a:r>
            <a:endParaRPr kumimoji="0" lang="en-US" altLang="pl-PL" sz="4400" b="0" i="0" u="none" strike="noStrike" cap="none" spc="-50" normalizeH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latin typeface="+mj-lt"/>
              <a:ea typeface="+mj-ea"/>
              <a:cs typeface="+mj-cs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xmlns="" id="{C9AC0290-4702-4519-B0F4-C2A46880997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721086" y="5618770"/>
            <a:ext cx="10515600" cy="0"/>
          </a:xfrm>
          <a:prstGeom prst="line">
            <a:avLst/>
          </a:prstGeom>
          <a:ln w="6350">
            <a:solidFill>
              <a:schemeClr val="tx2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DE42378B-2E28-4810-8421-7A473A40E37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pl-PL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0D91DD17-237F-4811-BC0E-128EB1BD7CF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pl-PL"/>
          </a:p>
        </p:txBody>
      </p:sp>
      <p:graphicFrame>
        <p:nvGraphicFramePr>
          <p:cNvPr id="2" name="Tabela 1">
            <a:extLst>
              <a:ext uri="{FF2B5EF4-FFF2-40B4-BE49-F238E27FC236}">
                <a16:creationId xmlns:a16="http://schemas.microsoft.com/office/drawing/2014/main" xmlns="" id="{EB2DBB07-8494-A877-2D62-156C0A8FFF0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837840865"/>
              </p:ext>
            </p:extLst>
          </p:nvPr>
        </p:nvGraphicFramePr>
        <p:xfrm>
          <a:off x="0" y="833369"/>
          <a:ext cx="12188822" cy="3842868"/>
        </p:xfrm>
        <a:graphic>
          <a:graphicData uri="http://schemas.openxmlformats.org/drawingml/2006/table">
            <a:tbl>
              <a:tblPr firstRow="1" firstCol="1" bandRow="1">
                <a:noFill/>
                <a:tableStyleId>{5DA37D80-6434-44D0-A028-1B22A696006F}</a:tableStyleId>
              </a:tblPr>
              <a:tblGrid>
                <a:gridCol w="1587830">
                  <a:extLst>
                    <a:ext uri="{9D8B030D-6E8A-4147-A177-3AD203B41FA5}">
                      <a16:colId xmlns:a16="http://schemas.microsoft.com/office/drawing/2014/main" xmlns="" val="4216083266"/>
                    </a:ext>
                  </a:extLst>
                </a:gridCol>
                <a:gridCol w="883416">
                  <a:extLst>
                    <a:ext uri="{9D8B030D-6E8A-4147-A177-3AD203B41FA5}">
                      <a16:colId xmlns:a16="http://schemas.microsoft.com/office/drawing/2014/main" xmlns="" val="2710667601"/>
                    </a:ext>
                  </a:extLst>
                </a:gridCol>
                <a:gridCol w="883416">
                  <a:extLst>
                    <a:ext uri="{9D8B030D-6E8A-4147-A177-3AD203B41FA5}">
                      <a16:colId xmlns:a16="http://schemas.microsoft.com/office/drawing/2014/main" xmlns="" val="2879944681"/>
                    </a:ext>
                  </a:extLst>
                </a:gridCol>
                <a:gridCol w="883416">
                  <a:extLst>
                    <a:ext uri="{9D8B030D-6E8A-4147-A177-3AD203B41FA5}">
                      <a16:colId xmlns:a16="http://schemas.microsoft.com/office/drawing/2014/main" xmlns="" val="534254206"/>
                    </a:ext>
                  </a:extLst>
                </a:gridCol>
                <a:gridCol w="883416">
                  <a:extLst>
                    <a:ext uri="{9D8B030D-6E8A-4147-A177-3AD203B41FA5}">
                      <a16:colId xmlns:a16="http://schemas.microsoft.com/office/drawing/2014/main" xmlns="" val="3482362334"/>
                    </a:ext>
                  </a:extLst>
                </a:gridCol>
                <a:gridCol w="883416">
                  <a:extLst>
                    <a:ext uri="{9D8B030D-6E8A-4147-A177-3AD203B41FA5}">
                      <a16:colId xmlns:a16="http://schemas.microsoft.com/office/drawing/2014/main" xmlns="" val="240614696"/>
                    </a:ext>
                  </a:extLst>
                </a:gridCol>
                <a:gridCol w="883416">
                  <a:extLst>
                    <a:ext uri="{9D8B030D-6E8A-4147-A177-3AD203B41FA5}">
                      <a16:colId xmlns:a16="http://schemas.microsoft.com/office/drawing/2014/main" xmlns="" val="3103504189"/>
                    </a:ext>
                  </a:extLst>
                </a:gridCol>
                <a:gridCol w="883416">
                  <a:extLst>
                    <a:ext uri="{9D8B030D-6E8A-4147-A177-3AD203B41FA5}">
                      <a16:colId xmlns:a16="http://schemas.microsoft.com/office/drawing/2014/main" xmlns="" val="1133726693"/>
                    </a:ext>
                  </a:extLst>
                </a:gridCol>
                <a:gridCol w="883416">
                  <a:extLst>
                    <a:ext uri="{9D8B030D-6E8A-4147-A177-3AD203B41FA5}">
                      <a16:colId xmlns:a16="http://schemas.microsoft.com/office/drawing/2014/main" xmlns="" val="1081920344"/>
                    </a:ext>
                  </a:extLst>
                </a:gridCol>
                <a:gridCol w="883416">
                  <a:extLst>
                    <a:ext uri="{9D8B030D-6E8A-4147-A177-3AD203B41FA5}">
                      <a16:colId xmlns:a16="http://schemas.microsoft.com/office/drawing/2014/main" xmlns="" val="3485558707"/>
                    </a:ext>
                  </a:extLst>
                </a:gridCol>
                <a:gridCol w="883416">
                  <a:extLst>
                    <a:ext uri="{9D8B030D-6E8A-4147-A177-3AD203B41FA5}">
                      <a16:colId xmlns:a16="http://schemas.microsoft.com/office/drawing/2014/main" xmlns="" val="560252470"/>
                    </a:ext>
                  </a:extLst>
                </a:gridCol>
                <a:gridCol w="883416">
                  <a:extLst>
                    <a:ext uri="{9D8B030D-6E8A-4147-A177-3AD203B41FA5}">
                      <a16:colId xmlns:a16="http://schemas.microsoft.com/office/drawing/2014/main" xmlns="" val="4155258226"/>
                    </a:ext>
                  </a:extLst>
                </a:gridCol>
                <a:gridCol w="883416">
                  <a:extLst>
                    <a:ext uri="{9D8B030D-6E8A-4147-A177-3AD203B41FA5}">
                      <a16:colId xmlns:a16="http://schemas.microsoft.com/office/drawing/2014/main" xmlns="" val="2498422040"/>
                    </a:ext>
                  </a:extLst>
                </a:gridCol>
              </a:tblGrid>
              <a:tr h="4885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pl-PL" sz="1600" b="1" dirty="0">
                        <a:solidFill>
                          <a:srgbClr val="FFFFFF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78131" marR="106879" marT="106879" marB="106879" anchor="ctr">
                    <a:lnL w="38100" cap="flat" cmpd="sng" algn="ctr">
                      <a:noFill/>
                      <a:prstDash val="soli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</a:lnB>
                    <a:solidFill>
                      <a:srgbClr val="636B68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6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2021</a:t>
                      </a:r>
                    </a:p>
                  </a:txBody>
                  <a:tcPr marL="178131" marR="106879" marT="106879" marB="106879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6B68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6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2022</a:t>
                      </a:r>
                    </a:p>
                  </a:txBody>
                  <a:tcPr marL="178131" marR="106879" marT="106879" marB="106879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6B68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6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2023</a:t>
                      </a:r>
                    </a:p>
                  </a:txBody>
                  <a:tcPr marL="178131" marR="106879" marT="106879" marB="106879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6B68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600" b="1" dirty="0">
                          <a:solidFill>
                            <a:srgbClr val="FFFFFF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2021</a:t>
                      </a:r>
                    </a:p>
                  </a:txBody>
                  <a:tcPr marL="178131" marR="106879" marT="106879" marB="106879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6B68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600" b="1" dirty="0">
                          <a:solidFill>
                            <a:srgbClr val="FFFFFF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2022</a:t>
                      </a:r>
                    </a:p>
                  </a:txBody>
                  <a:tcPr marL="178131" marR="106879" marT="106879" marB="106879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6B68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600" b="1" dirty="0">
                          <a:solidFill>
                            <a:srgbClr val="FFFFFF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2023</a:t>
                      </a:r>
                    </a:p>
                  </a:txBody>
                  <a:tcPr marL="178131" marR="106879" marT="106879" marB="106879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6B68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600" b="1" dirty="0">
                          <a:solidFill>
                            <a:srgbClr val="FFFFFF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2021</a:t>
                      </a:r>
                    </a:p>
                  </a:txBody>
                  <a:tcPr marL="178131" marR="106879" marT="106879" marB="106879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</a:lnT>
                    <a:lnB w="571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6B68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600" b="1" dirty="0">
                          <a:solidFill>
                            <a:srgbClr val="FFFFFF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2022</a:t>
                      </a:r>
                    </a:p>
                  </a:txBody>
                  <a:tcPr marL="178131" marR="106879" marT="106879" marB="106879" anchor="ctr">
                    <a:lnL w="571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</a:lnT>
                    <a:lnB w="571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6B68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600" b="1" dirty="0">
                          <a:solidFill>
                            <a:srgbClr val="FFFFFF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2023</a:t>
                      </a:r>
                    </a:p>
                  </a:txBody>
                  <a:tcPr marL="178131" marR="106879" marT="106879" marB="106879" anchor="ctr">
                    <a:lnL w="571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</a:lnT>
                    <a:lnB w="571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6B68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600" b="1" dirty="0">
                          <a:solidFill>
                            <a:srgbClr val="FFFFFF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2021</a:t>
                      </a:r>
                    </a:p>
                  </a:txBody>
                  <a:tcPr marL="178131" marR="106879" marT="106879" marB="106879" anchor="ctr">
                    <a:lnL w="571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</a:lnT>
                    <a:lnB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6B68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600" b="1" dirty="0">
                          <a:solidFill>
                            <a:srgbClr val="FFFFFF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2022</a:t>
                      </a:r>
                    </a:p>
                  </a:txBody>
                  <a:tcPr marL="178131" marR="106879" marT="106879" marB="106879" anchor="ctr">
                    <a:lnL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</a:lnT>
                    <a:lnB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6B68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600" b="1" dirty="0">
                          <a:solidFill>
                            <a:srgbClr val="FFFFFF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2023</a:t>
                      </a:r>
                    </a:p>
                  </a:txBody>
                  <a:tcPr marL="178131" marR="106879" marT="106879" marB="106879" anchor="ctr">
                    <a:lnL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</a:lnR>
                    <a:lnT w="38100" cap="flat" cmpd="sng" algn="ctr">
                      <a:noFill/>
                      <a:prstDash val="solid"/>
                    </a:lnT>
                    <a:lnB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6B68">
                        <a:alpha val="6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11766308"/>
                  </a:ext>
                </a:extLst>
              </a:tr>
              <a:tr h="48852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600" b="1" dirty="0">
                          <a:solidFill>
                            <a:srgbClr val="FFFFFF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178131" marR="106879" marT="106879" marB="106879" anchor="ctr">
                    <a:lnL w="38100" cap="flat" cmpd="sng" algn="ctr">
                      <a:noFill/>
                      <a:prstDash val="soli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</a:lnB>
                    <a:solidFill>
                      <a:srgbClr val="636B68">
                        <a:alpha val="69804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600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highlight>
                            <a:srgbClr val="CC99FF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UMiG</a:t>
                      </a:r>
                      <a:endParaRPr lang="pl-PL" sz="16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highlight>
                          <a:srgbClr val="CC99FF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78131" marR="106879" marT="106879" marB="106879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78E8B">
                        <a:alpha val="14902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6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highlight>
                            <a:srgbClr val="99FFCC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OPS</a:t>
                      </a:r>
                    </a:p>
                  </a:txBody>
                  <a:tcPr marL="178131" marR="106879" marT="106879" marB="106879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78E8B">
                        <a:alpha val="14902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6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highlight>
                            <a:srgbClr val="FFCCCC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ŚDS</a:t>
                      </a:r>
                    </a:p>
                  </a:txBody>
                  <a:tcPr marL="178131" marR="106879" marT="106879" marB="106879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78E8B">
                        <a:alpha val="14902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6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highlight>
                            <a:srgbClr val="CCECFF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COO</a:t>
                      </a:r>
                    </a:p>
                  </a:txBody>
                  <a:tcPr marL="178131" marR="106879" marT="106879" marB="106879" anchor="ctr">
                    <a:lnL w="571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</a:lnR>
                    <a:lnT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78E8B">
                        <a:alpha val="14902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98246131"/>
                  </a:ext>
                </a:extLst>
              </a:tr>
              <a:tr h="48852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600" b="1" dirty="0"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kierownicze</a:t>
                      </a:r>
                    </a:p>
                  </a:txBody>
                  <a:tcPr marL="178131" marR="106879" marT="106879" marB="106879" anchor="ctr">
                    <a:lnL w="38100" cap="flat" cmpd="sng" algn="ctr">
                      <a:noFill/>
                      <a:prstDash val="soli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</a:lnB>
                    <a:solidFill>
                      <a:srgbClr val="636B68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19</a:t>
                      </a:r>
                    </a:p>
                  </a:txBody>
                  <a:tcPr marL="178131" marR="106879" marT="106879" marB="106879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78E8B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19</a:t>
                      </a:r>
                    </a:p>
                  </a:txBody>
                  <a:tcPr marL="178131" marR="106879" marT="106879" marB="106879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78E8B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19</a:t>
                      </a:r>
                    </a:p>
                  </a:txBody>
                  <a:tcPr marL="178131" marR="106879" marT="106879" marB="106879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78E8B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6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</a:t>
                      </a:r>
                    </a:p>
                  </a:txBody>
                  <a:tcPr marL="178131" marR="106879" marT="106879" marB="106879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78E8B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6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</a:t>
                      </a:r>
                    </a:p>
                  </a:txBody>
                  <a:tcPr marL="178131" marR="106879" marT="106879" marB="106879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78E8B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6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</a:t>
                      </a:r>
                    </a:p>
                  </a:txBody>
                  <a:tcPr marL="178131" marR="106879" marT="106879" marB="106879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78E8B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6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</a:t>
                      </a:r>
                    </a:p>
                  </a:txBody>
                  <a:tcPr marL="178131" marR="106879" marT="106879" marB="106879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78E8B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6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</a:t>
                      </a:r>
                    </a:p>
                  </a:txBody>
                  <a:tcPr marL="178131" marR="106879" marT="106879" marB="106879" anchor="ctr">
                    <a:lnL w="571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78E8B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6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</a:t>
                      </a:r>
                    </a:p>
                  </a:txBody>
                  <a:tcPr marL="178131" marR="106879" marT="106879" marB="106879" anchor="ctr">
                    <a:lnL w="571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78E8B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6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</a:t>
                      </a:r>
                    </a:p>
                  </a:txBody>
                  <a:tcPr marL="178131" marR="106879" marT="106879" marB="106879" anchor="ctr">
                    <a:lnL w="571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78E8B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6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</a:t>
                      </a:r>
                    </a:p>
                  </a:txBody>
                  <a:tcPr marL="178131" marR="106879" marT="106879" marB="106879" anchor="ctr">
                    <a:lnL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78E8B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6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</a:t>
                      </a:r>
                    </a:p>
                  </a:txBody>
                  <a:tcPr marL="178131" marR="106879" marT="106879" marB="106879" anchor="ctr">
                    <a:lnL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78E8B">
                        <a:alpha val="3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813029692"/>
                  </a:ext>
                </a:extLst>
              </a:tr>
              <a:tr h="48852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600" b="1" dirty="0"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urzędnicze</a:t>
                      </a:r>
                    </a:p>
                  </a:txBody>
                  <a:tcPr marL="178131" marR="106879" marT="106879" marB="106879" anchor="ctr">
                    <a:lnL w="38100" cap="flat" cmpd="sng" algn="ctr">
                      <a:noFill/>
                      <a:prstDash val="soli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</a:lnB>
                    <a:solidFill>
                      <a:srgbClr val="636B68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39</a:t>
                      </a:r>
                    </a:p>
                  </a:txBody>
                  <a:tcPr marL="178131" marR="106879" marT="106879" marB="106879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78E8B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40</a:t>
                      </a:r>
                    </a:p>
                  </a:txBody>
                  <a:tcPr marL="178131" marR="106879" marT="106879" marB="106879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78E8B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40</a:t>
                      </a:r>
                    </a:p>
                  </a:txBody>
                  <a:tcPr marL="178131" marR="106879" marT="106879" marB="106879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78E8B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6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12</a:t>
                      </a:r>
                    </a:p>
                  </a:txBody>
                  <a:tcPr marL="178131" marR="106879" marT="106879" marB="106879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78E8B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6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13</a:t>
                      </a:r>
                    </a:p>
                  </a:txBody>
                  <a:tcPr marL="178131" marR="106879" marT="106879" marB="106879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78E8B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6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14</a:t>
                      </a:r>
                    </a:p>
                  </a:txBody>
                  <a:tcPr marL="178131" marR="106879" marT="106879" marB="106879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78E8B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6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</a:t>
                      </a:r>
                    </a:p>
                  </a:txBody>
                  <a:tcPr marL="178131" marR="106879" marT="106879" marB="106879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78E8B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6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</a:t>
                      </a:r>
                    </a:p>
                  </a:txBody>
                  <a:tcPr marL="178131" marR="106879" marT="106879" marB="106879" anchor="ctr">
                    <a:lnL w="571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78E8B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6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</a:t>
                      </a:r>
                    </a:p>
                  </a:txBody>
                  <a:tcPr marL="178131" marR="106879" marT="106879" marB="106879" anchor="ctr">
                    <a:lnL w="571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78E8B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6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9</a:t>
                      </a:r>
                    </a:p>
                  </a:txBody>
                  <a:tcPr marL="178131" marR="106879" marT="106879" marB="106879" anchor="ctr">
                    <a:lnL w="571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78E8B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6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9</a:t>
                      </a:r>
                    </a:p>
                  </a:txBody>
                  <a:tcPr marL="178131" marR="106879" marT="106879" marB="106879" anchor="ctr">
                    <a:lnL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78E8B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6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9</a:t>
                      </a:r>
                    </a:p>
                  </a:txBody>
                  <a:tcPr marL="178131" marR="106879" marT="106879" marB="106879" anchor="ctr">
                    <a:lnL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</a:lnR>
                    <a:lnT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78E8B">
                        <a:alpha val="14902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613325331"/>
                  </a:ext>
                </a:extLst>
              </a:tr>
              <a:tr h="77353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600" b="1" dirty="0"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pomocnicze i obsługi</a:t>
                      </a:r>
                    </a:p>
                  </a:txBody>
                  <a:tcPr marL="178131" marR="106879" marT="106879" marB="106879" anchor="ctr">
                    <a:lnL w="38100" cap="flat" cmpd="sng" algn="ctr">
                      <a:noFill/>
                      <a:prstDash val="soli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</a:lnB>
                    <a:solidFill>
                      <a:srgbClr val="636B68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8</a:t>
                      </a:r>
                    </a:p>
                  </a:txBody>
                  <a:tcPr marL="178131" marR="106879" marT="106879" marB="106879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78E8B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4</a:t>
                      </a:r>
                    </a:p>
                  </a:txBody>
                  <a:tcPr marL="178131" marR="106879" marT="106879" marB="106879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78E8B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</a:t>
                      </a:r>
                    </a:p>
                  </a:txBody>
                  <a:tcPr marL="178131" marR="106879" marT="106879" marB="106879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78E8B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6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26</a:t>
                      </a:r>
                    </a:p>
                  </a:txBody>
                  <a:tcPr marL="178131" marR="106879" marT="106879" marB="106879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78E8B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6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25</a:t>
                      </a:r>
                    </a:p>
                  </a:txBody>
                  <a:tcPr marL="178131" marR="106879" marT="106879" marB="106879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78E8B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6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24</a:t>
                      </a:r>
                    </a:p>
                  </a:txBody>
                  <a:tcPr marL="178131" marR="106879" marT="106879" marB="106879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78E8B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6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12</a:t>
                      </a:r>
                    </a:p>
                  </a:txBody>
                  <a:tcPr marL="178131" marR="106879" marT="106879" marB="106879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78E8B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6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12</a:t>
                      </a:r>
                    </a:p>
                  </a:txBody>
                  <a:tcPr marL="178131" marR="106879" marT="106879" marB="106879" anchor="ctr">
                    <a:lnL w="571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78E8B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6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11</a:t>
                      </a:r>
                    </a:p>
                  </a:txBody>
                  <a:tcPr marL="178131" marR="106879" marT="106879" marB="106879" anchor="ctr">
                    <a:lnL w="571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78E8B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6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</a:t>
                      </a:r>
                    </a:p>
                  </a:txBody>
                  <a:tcPr marL="178131" marR="106879" marT="106879" marB="106879" anchor="ctr">
                    <a:lnL w="571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78E8B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6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</a:t>
                      </a:r>
                    </a:p>
                  </a:txBody>
                  <a:tcPr marL="178131" marR="106879" marT="106879" marB="106879" anchor="ctr">
                    <a:lnL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78E8B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6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</a:t>
                      </a:r>
                    </a:p>
                  </a:txBody>
                  <a:tcPr marL="178131" marR="106879" marT="106879" marB="106879" anchor="ctr">
                    <a:lnL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78E8B">
                        <a:alpha val="3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688023616"/>
                  </a:ext>
                </a:extLst>
              </a:tr>
              <a:tr h="48852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600" b="1" dirty="0">
                          <a:solidFill>
                            <a:srgbClr val="FFFFFF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178131" marR="106879" marT="106879" marB="106879" anchor="ctr">
                    <a:lnL w="38100" cap="flat" cmpd="sng" algn="ctr">
                      <a:noFill/>
                      <a:prstDash val="soli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</a:lnT>
                    <a:lnB w="38100" cap="flat" cmpd="sng" algn="ctr">
                      <a:noFill/>
                      <a:prstDash val="solid"/>
                    </a:lnB>
                    <a:solidFill>
                      <a:srgbClr val="636B68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highlight>
                            <a:srgbClr val="CC99FF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66</a:t>
                      </a:r>
                    </a:p>
                  </a:txBody>
                  <a:tcPr marL="178131" marR="106879" marT="106879" marB="106879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solidFill>
                      <a:srgbClr val="878E8B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highlight>
                            <a:srgbClr val="CC99FF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63</a:t>
                      </a:r>
                    </a:p>
                  </a:txBody>
                  <a:tcPr marL="178131" marR="106879" marT="106879" marB="106879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solidFill>
                      <a:srgbClr val="878E8B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highlight>
                            <a:srgbClr val="CC99FF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62</a:t>
                      </a:r>
                    </a:p>
                  </a:txBody>
                  <a:tcPr marL="178131" marR="106879" marT="106879" marB="106879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solidFill>
                      <a:srgbClr val="878E8B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6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highlight>
                            <a:srgbClr val="99FFCC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41</a:t>
                      </a:r>
                    </a:p>
                  </a:txBody>
                  <a:tcPr marL="178131" marR="106879" marT="106879" marB="106879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solidFill>
                      <a:srgbClr val="878E8B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6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highlight>
                            <a:srgbClr val="99FFCC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41</a:t>
                      </a:r>
                    </a:p>
                  </a:txBody>
                  <a:tcPr marL="178131" marR="106879" marT="106879" marB="106879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solidFill>
                      <a:srgbClr val="878E8B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6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highlight>
                            <a:srgbClr val="99FFCC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41</a:t>
                      </a:r>
                    </a:p>
                  </a:txBody>
                  <a:tcPr marL="178131" marR="106879" marT="106879" marB="106879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solidFill>
                      <a:srgbClr val="878E8B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6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highlight>
                            <a:srgbClr val="FFCCCC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13</a:t>
                      </a:r>
                    </a:p>
                  </a:txBody>
                  <a:tcPr marL="178131" marR="106879" marT="106879" marB="106879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solidFill>
                      <a:srgbClr val="878E8B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6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highlight>
                            <a:srgbClr val="FFCCCC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13</a:t>
                      </a:r>
                    </a:p>
                  </a:txBody>
                  <a:tcPr marL="178131" marR="106879" marT="106879" marB="106879" anchor="ctr">
                    <a:lnL w="571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solidFill>
                      <a:srgbClr val="878E8B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6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highlight>
                            <a:srgbClr val="FFCCCC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12</a:t>
                      </a:r>
                    </a:p>
                  </a:txBody>
                  <a:tcPr marL="178131" marR="106879" marT="106879" marB="106879" anchor="ctr">
                    <a:lnL w="571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solidFill>
                      <a:srgbClr val="878E8B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6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highlight>
                            <a:srgbClr val="CCECFF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12</a:t>
                      </a:r>
                    </a:p>
                  </a:txBody>
                  <a:tcPr marL="178131" marR="106879" marT="106879" marB="106879" anchor="ctr">
                    <a:lnL w="571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solidFill>
                      <a:srgbClr val="878E8B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6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highlight>
                            <a:srgbClr val="CCECFF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12</a:t>
                      </a:r>
                    </a:p>
                  </a:txBody>
                  <a:tcPr marL="178131" marR="106879" marT="106879" marB="106879" anchor="ctr">
                    <a:lnL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solidFill>
                      <a:srgbClr val="878E8B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6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highlight>
                            <a:srgbClr val="CCECFF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12</a:t>
                      </a:r>
                    </a:p>
                  </a:txBody>
                  <a:tcPr marL="178131" marR="106879" marT="106879" marB="106879" anchor="ctr">
                    <a:lnL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</a:lnR>
                    <a:lnT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solidFill>
                      <a:srgbClr val="878E8B">
                        <a:alpha val="14902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544017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8495159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4E4490D0-3672-446A-AC12-B4830333BDD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pl-PL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39CB82C2-DF65-4EC1-8280-F201D50F570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pl-PL"/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xmlns="" id="{7E1D4427-852B-4B37-8E76-0E9F1810BA2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31" name="Rectangle 30">
            <a:extLst>
              <a:ext uri="{FF2B5EF4-FFF2-40B4-BE49-F238E27FC236}">
                <a16:creationId xmlns:a16="http://schemas.microsoft.com/office/drawing/2014/main" xmlns="" id="{FA4CD5CB-D209-4D70-8CA4-629731C5921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1">
            <a:extLst>
              <a:ext uri="{FF2B5EF4-FFF2-40B4-BE49-F238E27FC236}">
                <a16:creationId xmlns:a16="http://schemas.microsoft.com/office/drawing/2014/main" xmlns="" id="{3C56812E-E740-BF3E-6C4B-F16B7283E9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199253" y="822602"/>
            <a:ext cx="1989587" cy="491211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b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fontAlgn="base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r>
              <a:rPr kumimoji="0" lang="en-US" altLang="pl-PL" sz="2800" b="1" i="0" u="none" strike="noStrike" cap="none" spc="-50" normalizeH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highlight>
                  <a:srgbClr val="FFFF00"/>
                </a:highligh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OŚWIATA</a:t>
            </a:r>
            <a:r>
              <a:rPr kumimoji="0" lang="en-US" altLang="pl-PL" sz="4000" b="1" i="0" u="none" strike="noStrike" cap="none" spc="-50" normalizeH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highlight>
                  <a:srgbClr val="FFFF00"/>
                </a:highligh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endParaRPr kumimoji="0" lang="pl-PL" altLang="pl-PL" sz="4000" b="1" i="0" u="none" strike="noStrike" cap="none" spc="-50" normalizeH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highlight>
                <a:srgbClr val="FFFF00"/>
              </a:highligh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marR="0" lvl="0" indent="0" algn="ctr" defTabSz="914400" fontAlgn="base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r>
              <a:rPr kumimoji="0" lang="en-US" altLang="pl-PL" sz="2400" i="0" u="none" strike="noStrike" cap="none" spc="-50" normalizeH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highlight>
                  <a:srgbClr val="FFFF00"/>
                </a:highligh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</a:t>
            </a:r>
            <a:r>
              <a:rPr kumimoji="0" lang="en-US" altLang="pl-PL" sz="2400" i="0" u="none" strike="noStrike" cap="none" spc="-50" normalizeH="0" dirty="0" err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highlight>
                  <a:srgbClr val="FFFF00"/>
                </a:highligh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szkoły</a:t>
            </a:r>
            <a:r>
              <a:rPr kumimoji="0" lang="en-US" altLang="pl-PL" sz="2400" i="0" u="none" strike="noStrike" cap="none" spc="-50" normalizeH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highlight>
                  <a:srgbClr val="FFFF00"/>
                </a:highligh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kumimoji="0" lang="pl-PL" altLang="pl-PL" sz="2400" i="0" u="none" strike="noStrike" cap="none" spc="-50" normalizeH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highlight>
                  <a:srgbClr val="FFFF00"/>
                </a:highligh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kumimoji="0" lang="pl-PL" altLang="pl-PL" sz="2400" i="0" u="none" strike="noStrike" cap="none" spc="-50" normalizeH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highlight>
                  <a:srgbClr val="FFFF00"/>
                </a:highligh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kumimoji="0" lang="en-US" altLang="pl-PL" sz="2400" i="0" u="none" strike="noStrike" cap="none" spc="-50" normalizeH="0" dirty="0" err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highlight>
                  <a:srgbClr val="FFFF00"/>
                </a:highligh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</a:t>
            </a:r>
            <a:r>
              <a:rPr kumimoji="0" lang="en-US" altLang="pl-PL" sz="2400" i="0" u="none" strike="noStrike" cap="none" spc="-50" normalizeH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highlight>
                  <a:srgbClr val="FFFF00"/>
                </a:highligh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kumimoji="0" lang="en-US" altLang="pl-PL" sz="2400" i="0" u="none" strike="noStrike" cap="none" spc="-50" normalizeH="0" dirty="0" err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highlight>
                  <a:srgbClr val="FFFF00"/>
                </a:highligh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zespoły</a:t>
            </a:r>
            <a:r>
              <a:rPr kumimoji="0" lang="en-US" altLang="pl-PL" sz="2400" i="0" u="none" strike="noStrike" cap="none" spc="-50" normalizeH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highlight>
                  <a:srgbClr val="FFFF00"/>
                </a:highligh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kumimoji="0" lang="en-US" altLang="pl-PL" sz="2400" i="0" u="none" strike="noStrike" cap="none" spc="-50" normalizeH="0" dirty="0" err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highlight>
                  <a:srgbClr val="FFFF00"/>
                </a:highligh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szkolno-przedszkolne</a:t>
            </a:r>
            <a:r>
              <a:rPr kumimoji="0" lang="en-US" altLang="pl-PL" sz="2400" i="0" u="none" strike="noStrike" cap="none" spc="-50" normalizeH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highlight>
                  <a:srgbClr val="FFFF00"/>
                </a:highligh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</a:t>
            </a:r>
          </a:p>
          <a:p>
            <a:pPr marL="0" marR="0" lvl="0" indent="0" algn="ctr" defTabSz="914400" fontAlgn="base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endParaRPr kumimoji="0" lang="en-US" altLang="pl-PL" sz="4000" b="1" i="0" u="none" strike="noStrike" cap="none" spc="-50" normalizeH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highlight>
                <a:srgbClr val="FFFF00"/>
              </a:highligh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xmlns="" id="{5C6A2BAE-B461-4B55-8E1F-0722ABDD139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8209305" y="4343400"/>
            <a:ext cx="3200400" cy="0"/>
          </a:xfrm>
          <a:prstGeom prst="line">
            <a:avLst/>
          </a:prstGeom>
          <a:ln w="6350">
            <a:solidFill>
              <a:schemeClr val="tx2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>
            <a:extLst>
              <a:ext uri="{FF2B5EF4-FFF2-40B4-BE49-F238E27FC236}">
                <a16:creationId xmlns:a16="http://schemas.microsoft.com/office/drawing/2014/main" xmlns="" id="{B4C27B90-DF2B-4D00-BA07-18ED774CD2F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pl-PL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xmlns="" id="{593ACC25-C262-417A-8AA9-0641C772BDB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pl-PL"/>
          </a:p>
        </p:txBody>
      </p:sp>
      <p:graphicFrame>
        <p:nvGraphicFramePr>
          <p:cNvPr id="2" name="Tabela 1">
            <a:extLst>
              <a:ext uri="{FF2B5EF4-FFF2-40B4-BE49-F238E27FC236}">
                <a16:creationId xmlns:a16="http://schemas.microsoft.com/office/drawing/2014/main" xmlns="" id="{766A8653-0921-8595-C108-8D5888AF60B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956333040"/>
              </p:ext>
            </p:extLst>
          </p:nvPr>
        </p:nvGraphicFramePr>
        <p:xfrm>
          <a:off x="0" y="522677"/>
          <a:ext cx="10196091" cy="4351877"/>
        </p:xfrm>
        <a:graphic>
          <a:graphicData uri="http://schemas.openxmlformats.org/drawingml/2006/table">
            <a:tbl>
              <a:tblPr firstRow="1" firstCol="1" bandRow="1">
                <a:noFill/>
                <a:tableStyleId>{5DA37D80-6434-44D0-A028-1B22A696006F}</a:tableStyleId>
              </a:tblPr>
              <a:tblGrid>
                <a:gridCol w="1270023">
                  <a:extLst>
                    <a:ext uri="{9D8B030D-6E8A-4147-A177-3AD203B41FA5}">
                      <a16:colId xmlns:a16="http://schemas.microsoft.com/office/drawing/2014/main" xmlns="" val="2578327031"/>
                    </a:ext>
                  </a:extLst>
                </a:gridCol>
                <a:gridCol w="743839">
                  <a:extLst>
                    <a:ext uri="{9D8B030D-6E8A-4147-A177-3AD203B41FA5}">
                      <a16:colId xmlns:a16="http://schemas.microsoft.com/office/drawing/2014/main" xmlns="" val="3543663572"/>
                    </a:ext>
                  </a:extLst>
                </a:gridCol>
                <a:gridCol w="743839">
                  <a:extLst>
                    <a:ext uri="{9D8B030D-6E8A-4147-A177-3AD203B41FA5}">
                      <a16:colId xmlns:a16="http://schemas.microsoft.com/office/drawing/2014/main" xmlns="" val="540608896"/>
                    </a:ext>
                  </a:extLst>
                </a:gridCol>
                <a:gridCol w="743839">
                  <a:extLst>
                    <a:ext uri="{9D8B030D-6E8A-4147-A177-3AD203B41FA5}">
                      <a16:colId xmlns:a16="http://schemas.microsoft.com/office/drawing/2014/main" xmlns="" val="873556862"/>
                    </a:ext>
                  </a:extLst>
                </a:gridCol>
                <a:gridCol w="743839">
                  <a:extLst>
                    <a:ext uri="{9D8B030D-6E8A-4147-A177-3AD203B41FA5}">
                      <a16:colId xmlns:a16="http://schemas.microsoft.com/office/drawing/2014/main" xmlns="" val="2698076728"/>
                    </a:ext>
                  </a:extLst>
                </a:gridCol>
                <a:gridCol w="743839">
                  <a:extLst>
                    <a:ext uri="{9D8B030D-6E8A-4147-A177-3AD203B41FA5}">
                      <a16:colId xmlns:a16="http://schemas.microsoft.com/office/drawing/2014/main" xmlns="" val="1264767281"/>
                    </a:ext>
                  </a:extLst>
                </a:gridCol>
                <a:gridCol w="743839">
                  <a:extLst>
                    <a:ext uri="{9D8B030D-6E8A-4147-A177-3AD203B41FA5}">
                      <a16:colId xmlns:a16="http://schemas.microsoft.com/office/drawing/2014/main" xmlns="" val="2753679148"/>
                    </a:ext>
                  </a:extLst>
                </a:gridCol>
                <a:gridCol w="743839">
                  <a:extLst>
                    <a:ext uri="{9D8B030D-6E8A-4147-A177-3AD203B41FA5}">
                      <a16:colId xmlns:a16="http://schemas.microsoft.com/office/drawing/2014/main" xmlns="" val="3520013271"/>
                    </a:ext>
                  </a:extLst>
                </a:gridCol>
                <a:gridCol w="743839">
                  <a:extLst>
                    <a:ext uri="{9D8B030D-6E8A-4147-A177-3AD203B41FA5}">
                      <a16:colId xmlns:a16="http://schemas.microsoft.com/office/drawing/2014/main" xmlns="" val="1037569796"/>
                    </a:ext>
                  </a:extLst>
                </a:gridCol>
                <a:gridCol w="743839">
                  <a:extLst>
                    <a:ext uri="{9D8B030D-6E8A-4147-A177-3AD203B41FA5}">
                      <a16:colId xmlns:a16="http://schemas.microsoft.com/office/drawing/2014/main" xmlns="" val="939957958"/>
                    </a:ext>
                  </a:extLst>
                </a:gridCol>
                <a:gridCol w="743839">
                  <a:extLst>
                    <a:ext uri="{9D8B030D-6E8A-4147-A177-3AD203B41FA5}">
                      <a16:colId xmlns:a16="http://schemas.microsoft.com/office/drawing/2014/main" xmlns="" val="2729501831"/>
                    </a:ext>
                  </a:extLst>
                </a:gridCol>
                <a:gridCol w="743839">
                  <a:extLst>
                    <a:ext uri="{9D8B030D-6E8A-4147-A177-3AD203B41FA5}">
                      <a16:colId xmlns:a16="http://schemas.microsoft.com/office/drawing/2014/main" xmlns="" val="485114806"/>
                    </a:ext>
                  </a:extLst>
                </a:gridCol>
                <a:gridCol w="743839">
                  <a:extLst>
                    <a:ext uri="{9D8B030D-6E8A-4147-A177-3AD203B41FA5}">
                      <a16:colId xmlns:a16="http://schemas.microsoft.com/office/drawing/2014/main" xmlns="" val="814720508"/>
                    </a:ext>
                  </a:extLst>
                </a:gridCol>
              </a:tblGrid>
              <a:tr h="73836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pl-PL" sz="1800" b="0" cap="none" spc="60" dirty="0">
                        <a:solidFill>
                          <a:schemeClr val="bg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52102" marR="52102" marT="60610" marB="0" anchor="ctr">
                    <a:lnL w="12700" cmpd="sng">
                      <a:noFill/>
                    </a:lnL>
                    <a:lnR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</a:lnT>
                    <a:lnB w="38100" cmpd="sng"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 b="0" cap="none" spc="60" dirty="0">
                          <a:solidFill>
                            <a:schemeClr val="bg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2021</a:t>
                      </a:r>
                    </a:p>
                  </a:txBody>
                  <a:tcPr marL="52102" marR="52102" marT="60610" marB="0" anchor="ctr">
                    <a:lnL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9050" cap="flat" cmpd="sng" algn="ctr">
                      <a:noFill/>
                      <a:prstDash val="solid"/>
                    </a:lnT>
                    <a:lnB w="38100" cmpd="sng"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 b="0" cap="none" spc="60">
                          <a:solidFill>
                            <a:schemeClr val="bg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2022</a:t>
                      </a:r>
                    </a:p>
                  </a:txBody>
                  <a:tcPr marL="52102" marR="52102" marT="6061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noFill/>
                      <a:prstDash val="solid"/>
                    </a:lnT>
                    <a:lnB w="38100" cmpd="sng"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 b="0" cap="none" spc="60" dirty="0">
                          <a:solidFill>
                            <a:schemeClr val="bg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2023</a:t>
                      </a:r>
                    </a:p>
                  </a:txBody>
                  <a:tcPr marL="52102" marR="52102" marT="60610" marB="0" anchor="ctr">
                    <a:lnL w="12700" cmpd="sng">
                      <a:noFill/>
                    </a:lnL>
                    <a:lnR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</a:lnT>
                    <a:lnB w="38100" cmpd="sng"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 b="0" cap="none" spc="60">
                          <a:solidFill>
                            <a:schemeClr val="bg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2021</a:t>
                      </a:r>
                    </a:p>
                  </a:txBody>
                  <a:tcPr marL="52102" marR="52102" marT="60610" marB="0" anchor="ctr">
                    <a:lnL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9050" cap="flat" cmpd="sng" algn="ctr">
                      <a:noFill/>
                      <a:prstDash val="solid"/>
                    </a:lnT>
                    <a:lnB w="38100" cmpd="sng"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 b="0" cap="none" spc="60">
                          <a:solidFill>
                            <a:schemeClr val="bg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2022</a:t>
                      </a:r>
                    </a:p>
                  </a:txBody>
                  <a:tcPr marL="52102" marR="52102" marT="6061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noFill/>
                      <a:prstDash val="solid"/>
                    </a:lnT>
                    <a:lnB w="38100" cmpd="sng"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 b="0" cap="none" spc="60" dirty="0">
                          <a:solidFill>
                            <a:schemeClr val="bg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2023</a:t>
                      </a:r>
                    </a:p>
                  </a:txBody>
                  <a:tcPr marL="52102" marR="52102" marT="60610" marB="0" anchor="ctr">
                    <a:lnL w="12700" cmpd="sng">
                      <a:noFill/>
                    </a:lnL>
                    <a:lnR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</a:lnT>
                    <a:lnB w="38100" cmpd="sng"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 b="0" cap="none" spc="60">
                          <a:solidFill>
                            <a:schemeClr val="bg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2021</a:t>
                      </a:r>
                    </a:p>
                  </a:txBody>
                  <a:tcPr marL="52102" marR="52102" marT="60610" marB="0" anchor="ctr">
                    <a:lnL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9050" cap="flat" cmpd="sng" algn="ctr">
                      <a:noFill/>
                      <a:prstDash val="solid"/>
                    </a:lnT>
                    <a:lnB w="38100" cmpd="sng"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 b="0" cap="none" spc="60">
                          <a:solidFill>
                            <a:schemeClr val="bg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2022</a:t>
                      </a:r>
                    </a:p>
                  </a:txBody>
                  <a:tcPr marL="52102" marR="52102" marT="6061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noFill/>
                      <a:prstDash val="solid"/>
                    </a:lnT>
                    <a:lnB w="38100" cmpd="sng"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 b="0" cap="none" spc="60" dirty="0">
                          <a:solidFill>
                            <a:schemeClr val="bg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2023</a:t>
                      </a:r>
                    </a:p>
                  </a:txBody>
                  <a:tcPr marL="52102" marR="52102" marT="60610" marB="0" anchor="ctr">
                    <a:lnL w="12700" cmpd="sng">
                      <a:noFill/>
                    </a:lnL>
                    <a:lnR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</a:lnT>
                    <a:lnB w="38100" cmpd="sng"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 b="0" cap="none" spc="60">
                          <a:solidFill>
                            <a:schemeClr val="bg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2021</a:t>
                      </a:r>
                    </a:p>
                  </a:txBody>
                  <a:tcPr marL="52102" marR="52102" marT="60610" marB="0" anchor="ctr">
                    <a:lnL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9050" cap="flat" cmpd="sng" algn="ctr">
                      <a:noFill/>
                      <a:prstDash val="solid"/>
                    </a:lnT>
                    <a:lnB w="38100" cmpd="sng"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 b="0" cap="none" spc="60">
                          <a:solidFill>
                            <a:schemeClr val="bg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2022</a:t>
                      </a:r>
                    </a:p>
                  </a:txBody>
                  <a:tcPr marL="52102" marR="52102" marT="6061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noFill/>
                      <a:prstDash val="solid"/>
                    </a:lnT>
                    <a:lnB w="38100" cmpd="sng"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 b="0" cap="none" spc="60">
                          <a:solidFill>
                            <a:schemeClr val="bg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2023</a:t>
                      </a:r>
                    </a:p>
                  </a:txBody>
                  <a:tcPr marL="52102" marR="52102" marT="6061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noFill/>
                      <a:prstDash val="solid"/>
                    </a:lnT>
                    <a:lnB w="38100" cmpd="sng">
                      <a:noFill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063739826"/>
                  </a:ext>
                </a:extLst>
              </a:tr>
              <a:tr h="52804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 b="1" cap="none" spc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52102" marR="52102" marT="60610" marB="0" anchor="ctr">
                    <a:lnL w="12700" cmpd="sng">
                      <a:noFill/>
                      <a:prstDash val="solid"/>
                    </a:lnL>
                    <a:lnR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noFill/>
                      <a:prstDash val="soli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 cap="none" spc="0" dirty="0">
                          <a:solidFill>
                            <a:schemeClr val="tx1"/>
                          </a:solidFill>
                          <a:effectLst/>
                          <a:highlight>
                            <a:srgbClr val="B4C6E7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SP1</a:t>
                      </a:r>
                    </a:p>
                  </a:txBody>
                  <a:tcPr marL="52102" marR="52102" marT="60610" marB="0" anchor="ctr">
                    <a:lnL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 cap="none" spc="0" dirty="0">
                          <a:solidFill>
                            <a:schemeClr val="tx1"/>
                          </a:solidFill>
                          <a:effectLst/>
                          <a:highlight>
                            <a:srgbClr val="C6E0B4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SP2</a:t>
                      </a:r>
                    </a:p>
                  </a:txBody>
                  <a:tcPr marL="52102" marR="52102" marT="60610" marB="0" anchor="ctr">
                    <a:lnL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 cap="none" spc="0" dirty="0">
                          <a:solidFill>
                            <a:schemeClr val="tx1"/>
                          </a:solidFill>
                          <a:effectLst/>
                          <a:highlight>
                            <a:srgbClr val="FFE599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ZSP Łowyń</a:t>
                      </a:r>
                    </a:p>
                  </a:txBody>
                  <a:tcPr marL="52102" marR="52102" marT="60610" marB="0" anchor="ctr">
                    <a:lnL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 cap="none" spc="0" dirty="0">
                          <a:solidFill>
                            <a:schemeClr val="tx1"/>
                          </a:solidFill>
                          <a:effectLst/>
                          <a:highlight>
                            <a:srgbClr val="F8CBAD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ZSP Kamionna</a:t>
                      </a:r>
                    </a:p>
                  </a:txBody>
                  <a:tcPr marL="52102" marR="52102" marT="60610" marB="0" anchor="ctr">
                    <a:lnL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262492082"/>
                  </a:ext>
                </a:extLst>
              </a:tr>
              <a:tr h="52804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400" b="1" cap="none" spc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kierownicze</a:t>
                      </a:r>
                    </a:p>
                  </a:txBody>
                  <a:tcPr marL="52102" marR="52102" marT="60610" marB="0" anchor="ctr">
                    <a:lnL w="12700" cmpd="sng">
                      <a:noFill/>
                      <a:prstDash val="solid"/>
                    </a:lnL>
                    <a:lnR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 cap="none" spc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4</a:t>
                      </a:r>
                    </a:p>
                  </a:txBody>
                  <a:tcPr marL="52102" marR="52102" marT="60610" marB="0" anchor="ctr">
                    <a:lnL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 cap="none" spc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4</a:t>
                      </a:r>
                    </a:p>
                  </a:txBody>
                  <a:tcPr marL="52102" marR="52102" marT="6061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 cap="none" spc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4</a:t>
                      </a:r>
                    </a:p>
                  </a:txBody>
                  <a:tcPr marL="52102" marR="52102" marT="60610" marB="0" anchor="ctr">
                    <a:lnL w="12700" cmpd="sng">
                      <a:noFill/>
                      <a:prstDash val="solid"/>
                    </a:lnL>
                    <a:lnR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 cap="none" spc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4</a:t>
                      </a:r>
                    </a:p>
                  </a:txBody>
                  <a:tcPr marL="52102" marR="52102" marT="60610" marB="0" anchor="ctr">
                    <a:lnL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 cap="none" spc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4</a:t>
                      </a:r>
                    </a:p>
                  </a:txBody>
                  <a:tcPr marL="52102" marR="52102" marT="6061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 cap="none" spc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4</a:t>
                      </a:r>
                    </a:p>
                  </a:txBody>
                  <a:tcPr marL="52102" marR="52102" marT="60610" marB="0" anchor="ctr">
                    <a:lnL w="12700" cmpd="sng">
                      <a:noFill/>
                      <a:prstDash val="solid"/>
                    </a:lnL>
                    <a:lnR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 cap="none" spc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</a:t>
                      </a:r>
                    </a:p>
                  </a:txBody>
                  <a:tcPr marL="52102" marR="52102" marT="60610" marB="0" anchor="ctr">
                    <a:lnL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 cap="none" spc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</a:t>
                      </a:r>
                    </a:p>
                  </a:txBody>
                  <a:tcPr marL="52102" marR="52102" marT="6061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 cap="none" spc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</a:t>
                      </a:r>
                    </a:p>
                  </a:txBody>
                  <a:tcPr marL="52102" marR="52102" marT="60610" marB="0" anchor="ctr">
                    <a:lnL w="12700" cmpd="sng">
                      <a:noFill/>
                      <a:prstDash val="solid"/>
                    </a:lnL>
                    <a:lnR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 cap="none" spc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</a:t>
                      </a:r>
                    </a:p>
                  </a:txBody>
                  <a:tcPr marL="52102" marR="52102" marT="60610" marB="0" anchor="ctr">
                    <a:lnL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 cap="none" spc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</a:t>
                      </a:r>
                    </a:p>
                  </a:txBody>
                  <a:tcPr marL="52102" marR="52102" marT="6061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 cap="none" spc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</a:t>
                      </a:r>
                    </a:p>
                  </a:txBody>
                  <a:tcPr marL="52102" marR="52102" marT="6061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999318093"/>
                  </a:ext>
                </a:extLst>
              </a:tr>
              <a:tr h="101469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400" b="1" cap="none" spc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pomocnicze</a:t>
                      </a:r>
                      <a:br>
                        <a:rPr lang="pl-PL" sz="1400" b="1" cap="none" spc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</a:br>
                      <a:r>
                        <a:rPr lang="pl-PL" sz="1400" b="1" cap="none" spc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i obsługi</a:t>
                      </a:r>
                    </a:p>
                  </a:txBody>
                  <a:tcPr marL="52102" marR="52102" marT="60610" marB="0" anchor="ctr">
                    <a:lnL w="12700" cmpd="sng">
                      <a:noFill/>
                      <a:prstDash val="solid"/>
                    </a:lnL>
                    <a:lnR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 cap="none" spc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18</a:t>
                      </a:r>
                    </a:p>
                  </a:txBody>
                  <a:tcPr marL="52102" marR="52102" marT="60610" marB="0" anchor="ctr">
                    <a:lnL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 cap="none" spc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22</a:t>
                      </a:r>
                    </a:p>
                  </a:txBody>
                  <a:tcPr marL="52102" marR="52102" marT="6061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 cap="none" spc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18</a:t>
                      </a:r>
                    </a:p>
                  </a:txBody>
                  <a:tcPr marL="52102" marR="52102" marT="60610" marB="0" anchor="ctr">
                    <a:lnL w="12700" cmpd="sng">
                      <a:noFill/>
                      <a:prstDash val="solid"/>
                    </a:lnL>
                    <a:lnR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 cap="none" spc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14</a:t>
                      </a:r>
                    </a:p>
                  </a:txBody>
                  <a:tcPr marL="52102" marR="52102" marT="60610" marB="0" anchor="ctr">
                    <a:lnL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 cap="none" spc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16</a:t>
                      </a:r>
                    </a:p>
                  </a:txBody>
                  <a:tcPr marL="52102" marR="52102" marT="6061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 cap="none" spc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12</a:t>
                      </a:r>
                    </a:p>
                  </a:txBody>
                  <a:tcPr marL="52102" marR="52102" marT="60610" marB="0" anchor="ctr">
                    <a:lnL w="12700" cmpd="sng">
                      <a:noFill/>
                      <a:prstDash val="solid"/>
                    </a:lnL>
                    <a:lnR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 cap="none" spc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11</a:t>
                      </a:r>
                    </a:p>
                  </a:txBody>
                  <a:tcPr marL="52102" marR="52102" marT="60610" marB="0" anchor="ctr">
                    <a:lnL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 cap="none" spc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11</a:t>
                      </a:r>
                    </a:p>
                  </a:txBody>
                  <a:tcPr marL="52102" marR="52102" marT="6061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 cap="none" spc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11</a:t>
                      </a:r>
                    </a:p>
                  </a:txBody>
                  <a:tcPr marL="52102" marR="52102" marT="60610" marB="0" anchor="ctr">
                    <a:lnL w="12700" cmpd="sng">
                      <a:noFill/>
                      <a:prstDash val="solid"/>
                    </a:lnL>
                    <a:lnR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 cap="none" spc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6</a:t>
                      </a:r>
                    </a:p>
                  </a:txBody>
                  <a:tcPr marL="52102" marR="52102" marT="60610" marB="0" anchor="ctr">
                    <a:lnL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 cap="none" spc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7</a:t>
                      </a:r>
                    </a:p>
                  </a:txBody>
                  <a:tcPr marL="52102" marR="52102" marT="6061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 cap="none" spc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7</a:t>
                      </a:r>
                    </a:p>
                  </a:txBody>
                  <a:tcPr marL="52102" marR="52102" marT="6061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806893469"/>
                  </a:ext>
                </a:extLst>
              </a:tr>
              <a:tr h="101469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400" b="1" cap="none" spc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pozostałe, nauczyciele</a:t>
                      </a:r>
                    </a:p>
                  </a:txBody>
                  <a:tcPr marL="52102" marR="52102" marT="60610" marB="0" anchor="ctr">
                    <a:lnL w="12700" cmpd="sng">
                      <a:noFill/>
                      <a:prstDash val="solid"/>
                    </a:lnL>
                    <a:lnR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 cap="none" spc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67</a:t>
                      </a:r>
                    </a:p>
                  </a:txBody>
                  <a:tcPr marL="52102" marR="52102" marT="60610" marB="0" anchor="ctr">
                    <a:lnL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solid"/>
                    </a:lnT>
                    <a:lnB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 cap="none" spc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66</a:t>
                      </a:r>
                    </a:p>
                  </a:txBody>
                  <a:tcPr marL="52102" marR="52102" marT="6061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solid"/>
                    </a:lnT>
                    <a:lnB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 cap="none" spc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66</a:t>
                      </a:r>
                    </a:p>
                  </a:txBody>
                  <a:tcPr marL="52102" marR="52102" marT="60610" marB="0" anchor="ctr">
                    <a:lnL w="12700" cmpd="sng">
                      <a:noFill/>
                      <a:prstDash val="solid"/>
                    </a:lnL>
                    <a:lnR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 cap="none" spc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59</a:t>
                      </a:r>
                    </a:p>
                  </a:txBody>
                  <a:tcPr marL="52102" marR="52102" marT="60610" marB="0" anchor="ctr">
                    <a:lnL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solid"/>
                    </a:lnT>
                    <a:lnB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 cap="none" spc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57</a:t>
                      </a:r>
                    </a:p>
                  </a:txBody>
                  <a:tcPr marL="52102" marR="52102" marT="6061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solid"/>
                    </a:lnT>
                    <a:lnB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 cap="none" spc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54</a:t>
                      </a:r>
                    </a:p>
                  </a:txBody>
                  <a:tcPr marL="52102" marR="52102" marT="60610" marB="0" anchor="ctr">
                    <a:lnL w="12700" cmpd="sng">
                      <a:noFill/>
                      <a:prstDash val="solid"/>
                    </a:lnL>
                    <a:lnR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 cap="none" spc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26</a:t>
                      </a:r>
                    </a:p>
                  </a:txBody>
                  <a:tcPr marL="52102" marR="52102" marT="60610" marB="0" anchor="ctr">
                    <a:lnL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solid"/>
                    </a:lnT>
                    <a:lnB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 cap="none" spc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25</a:t>
                      </a:r>
                    </a:p>
                  </a:txBody>
                  <a:tcPr marL="52102" marR="52102" marT="6061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solid"/>
                    </a:lnT>
                    <a:lnB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 cap="none" spc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25</a:t>
                      </a:r>
                    </a:p>
                  </a:txBody>
                  <a:tcPr marL="52102" marR="52102" marT="60610" marB="0" anchor="ctr">
                    <a:lnL w="12700" cmpd="sng">
                      <a:noFill/>
                      <a:prstDash val="solid"/>
                    </a:lnL>
                    <a:lnR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</a:lnT>
                    <a:lnB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 cap="none" spc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28</a:t>
                      </a:r>
                    </a:p>
                  </a:txBody>
                  <a:tcPr marL="52102" marR="52102" marT="60610" marB="0" anchor="ctr">
                    <a:lnL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solid"/>
                    </a:lnT>
                    <a:lnB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 cap="none" spc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29</a:t>
                      </a:r>
                    </a:p>
                  </a:txBody>
                  <a:tcPr marL="52102" marR="52102" marT="6061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solid"/>
                    </a:lnT>
                    <a:lnB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 cap="none" spc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29</a:t>
                      </a:r>
                    </a:p>
                  </a:txBody>
                  <a:tcPr marL="52102" marR="52102" marT="6061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solid"/>
                    </a:lnT>
                    <a:lnB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823332753"/>
                  </a:ext>
                </a:extLst>
              </a:tr>
              <a:tr h="52804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 b="1" cap="none" spc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52102" marR="52102" marT="60610" marB="0" anchor="ctr">
                    <a:lnL w="12700" cmpd="sng">
                      <a:noFill/>
                      <a:prstDash val="solid"/>
                    </a:lnL>
                    <a:lnR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 cap="none" spc="0">
                          <a:solidFill>
                            <a:schemeClr val="tx1"/>
                          </a:solidFill>
                          <a:effectLst/>
                          <a:highlight>
                            <a:srgbClr val="BDD7EE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89</a:t>
                      </a:r>
                    </a:p>
                  </a:txBody>
                  <a:tcPr marL="52102" marR="52102" marT="60610" marB="0" anchor="ctr">
                    <a:lnL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 cap="none" spc="0">
                          <a:solidFill>
                            <a:schemeClr val="tx1"/>
                          </a:solidFill>
                          <a:effectLst/>
                          <a:highlight>
                            <a:srgbClr val="BDD7EE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92</a:t>
                      </a:r>
                    </a:p>
                  </a:txBody>
                  <a:tcPr marL="52102" marR="52102" marT="6061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 cap="none" spc="0" dirty="0">
                          <a:solidFill>
                            <a:schemeClr val="tx1"/>
                          </a:solidFill>
                          <a:effectLst/>
                          <a:highlight>
                            <a:srgbClr val="BDD7EE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88</a:t>
                      </a:r>
                    </a:p>
                  </a:txBody>
                  <a:tcPr marL="52102" marR="52102" marT="60610" marB="0" anchor="ctr">
                    <a:lnL w="12700" cmpd="sng">
                      <a:noFill/>
                      <a:prstDash val="solid"/>
                    </a:lnL>
                    <a:lnR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 cap="none" spc="0">
                          <a:solidFill>
                            <a:schemeClr val="tx1"/>
                          </a:solidFill>
                          <a:effectLst/>
                          <a:highlight>
                            <a:srgbClr val="C6E0B4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77</a:t>
                      </a:r>
                    </a:p>
                  </a:txBody>
                  <a:tcPr marL="52102" marR="52102" marT="60610" marB="0" anchor="ctr">
                    <a:lnL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 cap="none" spc="0">
                          <a:solidFill>
                            <a:schemeClr val="tx1"/>
                          </a:solidFill>
                          <a:effectLst/>
                          <a:highlight>
                            <a:srgbClr val="C6E0B4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77</a:t>
                      </a:r>
                    </a:p>
                  </a:txBody>
                  <a:tcPr marL="52102" marR="52102" marT="6061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 cap="none" spc="0" dirty="0">
                          <a:solidFill>
                            <a:schemeClr val="tx1"/>
                          </a:solidFill>
                          <a:effectLst/>
                          <a:highlight>
                            <a:srgbClr val="C6E0B4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70</a:t>
                      </a:r>
                    </a:p>
                  </a:txBody>
                  <a:tcPr marL="52102" marR="52102" marT="60610" marB="0" anchor="ctr">
                    <a:lnL w="12700" cmpd="sng">
                      <a:noFill/>
                      <a:prstDash val="solid"/>
                    </a:lnL>
                    <a:lnR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 cap="none" spc="0">
                          <a:solidFill>
                            <a:schemeClr val="tx1"/>
                          </a:solidFill>
                          <a:effectLst/>
                          <a:highlight>
                            <a:srgbClr val="FFE599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38</a:t>
                      </a:r>
                    </a:p>
                  </a:txBody>
                  <a:tcPr marL="52102" marR="52102" marT="60610" marB="0" anchor="ctr">
                    <a:lnL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 cap="none" spc="0">
                          <a:solidFill>
                            <a:schemeClr val="tx1"/>
                          </a:solidFill>
                          <a:effectLst/>
                          <a:highlight>
                            <a:srgbClr val="FFE599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37</a:t>
                      </a:r>
                    </a:p>
                  </a:txBody>
                  <a:tcPr marL="52102" marR="52102" marT="6061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 cap="none" spc="0" dirty="0">
                          <a:solidFill>
                            <a:schemeClr val="tx1"/>
                          </a:solidFill>
                          <a:effectLst/>
                          <a:highlight>
                            <a:srgbClr val="FFE599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37</a:t>
                      </a:r>
                    </a:p>
                  </a:txBody>
                  <a:tcPr marL="52102" marR="52102" marT="60610" marB="0" anchor="ctr">
                    <a:lnL w="12700" cmpd="sng">
                      <a:noFill/>
                      <a:prstDash val="solid"/>
                    </a:lnL>
                    <a:lnR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 cap="none" spc="0">
                          <a:solidFill>
                            <a:schemeClr val="tx1"/>
                          </a:solidFill>
                          <a:effectLst/>
                          <a:highlight>
                            <a:srgbClr val="F8CBAD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35</a:t>
                      </a:r>
                    </a:p>
                  </a:txBody>
                  <a:tcPr marL="52102" marR="52102" marT="60610" marB="0" anchor="ctr">
                    <a:lnL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 cap="none" spc="0">
                          <a:solidFill>
                            <a:schemeClr val="tx1"/>
                          </a:solidFill>
                          <a:effectLst/>
                          <a:highlight>
                            <a:srgbClr val="F8CBAD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37</a:t>
                      </a:r>
                    </a:p>
                  </a:txBody>
                  <a:tcPr marL="52102" marR="52102" marT="6061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 cap="none" spc="0" dirty="0">
                          <a:solidFill>
                            <a:schemeClr val="tx1"/>
                          </a:solidFill>
                          <a:effectLst/>
                          <a:highlight>
                            <a:srgbClr val="F8CBAD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37</a:t>
                      </a:r>
                    </a:p>
                  </a:txBody>
                  <a:tcPr marL="52102" marR="52102" marT="6061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8422889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3447563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58">
            <a:extLst>
              <a:ext uri="{FF2B5EF4-FFF2-40B4-BE49-F238E27FC236}">
                <a16:creationId xmlns:a16="http://schemas.microsoft.com/office/drawing/2014/main" xmlns="" id="{4E4490D0-3672-446A-AC12-B4830333BDD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pl-PL"/>
          </a:p>
        </p:txBody>
      </p:sp>
      <p:sp>
        <p:nvSpPr>
          <p:cNvPr id="74" name="Rectangle 60">
            <a:extLst>
              <a:ext uri="{FF2B5EF4-FFF2-40B4-BE49-F238E27FC236}">
                <a16:creationId xmlns:a16="http://schemas.microsoft.com/office/drawing/2014/main" xmlns="" id="{39CB82C2-DF65-4EC1-8280-F201D50F570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pl-PL"/>
          </a:p>
        </p:txBody>
      </p:sp>
      <p:cxnSp>
        <p:nvCxnSpPr>
          <p:cNvPr id="75" name="Straight Connector 62">
            <a:extLst>
              <a:ext uri="{FF2B5EF4-FFF2-40B4-BE49-F238E27FC236}">
                <a16:creationId xmlns:a16="http://schemas.microsoft.com/office/drawing/2014/main" xmlns="" id="{7E1D4427-852B-4B37-8E76-0E9F1810BA2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76" name="Rectangle 64">
            <a:extLst>
              <a:ext uri="{FF2B5EF4-FFF2-40B4-BE49-F238E27FC236}">
                <a16:creationId xmlns:a16="http://schemas.microsoft.com/office/drawing/2014/main" xmlns="" id="{C4AAA502-5435-489E-9538-3A40E6C7146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xmlns="" id="{3A122B25-ECBD-F88E-C106-FD09D1256D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1841" y="5475437"/>
            <a:ext cx="10909073" cy="724986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b" anchorCtr="0" compatLnSpc="1">
            <a:prstTxWarp prst="textNoShape">
              <a:avLst/>
            </a:prstTxWarp>
            <a:normAutofit fontScale="85000" lnSpcReduction="20000"/>
          </a:bodyPr>
          <a:lstStyle/>
          <a:p>
            <a:pPr marL="0" marR="0" lvl="0" indent="0" defTabSz="914400" fontAlgn="base">
              <a:lnSpc>
                <a:spcPct val="85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r>
              <a:rPr kumimoji="0" lang="en-US" altLang="pl-PL" sz="6000" b="1" i="0" u="none" strike="noStrike" cap="none" spc="-50" normalizeH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rPr>
              <a:t>OŚWIATA </a:t>
            </a:r>
            <a:r>
              <a:rPr kumimoji="0" lang="en-US" altLang="pl-PL" sz="6000" b="0" i="0" u="none" strike="noStrike" cap="none" spc="-50" normalizeH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rPr>
              <a:t>(</a:t>
            </a:r>
            <a:r>
              <a:rPr kumimoji="0" lang="en-US" altLang="pl-PL" sz="6000" b="0" i="0" u="none" strike="noStrike" cap="none" spc="-50" normalizeH="0" dirty="0" err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rPr>
              <a:t>przedszkola</a:t>
            </a:r>
            <a:r>
              <a:rPr kumimoji="0" lang="en-US" altLang="pl-PL" sz="6000" b="0" i="0" u="none" strike="noStrike" cap="none" spc="-50" normalizeH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rPr>
              <a:t>, </a:t>
            </a:r>
            <a:r>
              <a:rPr kumimoji="0" lang="en-US" altLang="pl-PL" sz="6000" b="0" i="0" u="none" strike="noStrike" cap="none" spc="-50" normalizeH="0" dirty="0" err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rPr>
              <a:t>żłobek</a:t>
            </a:r>
            <a:r>
              <a:rPr kumimoji="0" lang="en-US" altLang="pl-PL" sz="6000" b="0" i="0" u="none" strike="noStrike" cap="none" spc="-50" normalizeH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rPr>
              <a:t>)</a:t>
            </a:r>
          </a:p>
          <a:p>
            <a:pPr marL="0" marR="0" lvl="0" indent="0" defTabSz="914400" fontAlgn="base">
              <a:lnSpc>
                <a:spcPct val="85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endParaRPr kumimoji="0" lang="en-US" altLang="pl-PL" sz="6000" b="0" i="0" u="none" strike="noStrike" cap="none" spc="-50" normalizeH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latin typeface="+mj-lt"/>
              <a:ea typeface="+mj-ea"/>
              <a:cs typeface="+mj-cs"/>
            </a:endParaRPr>
          </a:p>
        </p:txBody>
      </p:sp>
      <p:cxnSp>
        <p:nvCxnSpPr>
          <p:cNvPr id="77" name="Straight Connector 66">
            <a:extLst>
              <a:ext uri="{FF2B5EF4-FFF2-40B4-BE49-F238E27FC236}">
                <a16:creationId xmlns:a16="http://schemas.microsoft.com/office/drawing/2014/main" xmlns="" id="{C9AC0290-4702-4519-B0F4-C2A46880997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721086" y="5618770"/>
            <a:ext cx="10515600" cy="0"/>
          </a:xfrm>
          <a:prstGeom prst="line">
            <a:avLst/>
          </a:prstGeom>
          <a:ln w="6350">
            <a:solidFill>
              <a:schemeClr val="tx2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Rectangle 68">
            <a:extLst>
              <a:ext uri="{FF2B5EF4-FFF2-40B4-BE49-F238E27FC236}">
                <a16:creationId xmlns:a16="http://schemas.microsoft.com/office/drawing/2014/main" xmlns="" id="{DE42378B-2E28-4810-8421-7A473A40E37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pl-PL"/>
          </a:p>
        </p:txBody>
      </p:sp>
      <p:sp>
        <p:nvSpPr>
          <p:cNvPr id="79" name="Rectangle 70">
            <a:extLst>
              <a:ext uri="{FF2B5EF4-FFF2-40B4-BE49-F238E27FC236}">
                <a16:creationId xmlns:a16="http://schemas.microsoft.com/office/drawing/2014/main" xmlns="" id="{0D91DD17-237F-4811-BC0E-128EB1BD7CF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pl-PL"/>
          </a:p>
        </p:txBody>
      </p:sp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xmlns="" id="{D5CC79C3-6616-A73D-C5F5-BD4CA791494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978847259"/>
              </p:ext>
            </p:extLst>
          </p:nvPr>
        </p:nvGraphicFramePr>
        <p:xfrm>
          <a:off x="267630" y="166071"/>
          <a:ext cx="11753381" cy="3892970"/>
        </p:xfrm>
        <a:graphic>
          <a:graphicData uri="http://schemas.openxmlformats.org/drawingml/2006/table">
            <a:tbl>
              <a:tblPr firstRow="1" firstCol="1" bandRow="1">
                <a:tableStyleId>{8EC20E35-A176-4012-BC5E-935CFFF8708E}</a:tableStyleId>
              </a:tblPr>
              <a:tblGrid>
                <a:gridCol w="1647737">
                  <a:extLst>
                    <a:ext uri="{9D8B030D-6E8A-4147-A177-3AD203B41FA5}">
                      <a16:colId xmlns:a16="http://schemas.microsoft.com/office/drawing/2014/main" xmlns="" val="1193343409"/>
                    </a:ext>
                  </a:extLst>
                </a:gridCol>
                <a:gridCol w="842137">
                  <a:extLst>
                    <a:ext uri="{9D8B030D-6E8A-4147-A177-3AD203B41FA5}">
                      <a16:colId xmlns:a16="http://schemas.microsoft.com/office/drawing/2014/main" xmlns="" val="1606630885"/>
                    </a:ext>
                  </a:extLst>
                </a:gridCol>
                <a:gridCol w="842137">
                  <a:extLst>
                    <a:ext uri="{9D8B030D-6E8A-4147-A177-3AD203B41FA5}">
                      <a16:colId xmlns:a16="http://schemas.microsoft.com/office/drawing/2014/main" xmlns="" val="1956375283"/>
                    </a:ext>
                  </a:extLst>
                </a:gridCol>
                <a:gridCol w="842137">
                  <a:extLst>
                    <a:ext uri="{9D8B030D-6E8A-4147-A177-3AD203B41FA5}">
                      <a16:colId xmlns:a16="http://schemas.microsoft.com/office/drawing/2014/main" xmlns="" val="3527591577"/>
                    </a:ext>
                  </a:extLst>
                </a:gridCol>
                <a:gridCol w="842137">
                  <a:extLst>
                    <a:ext uri="{9D8B030D-6E8A-4147-A177-3AD203B41FA5}">
                      <a16:colId xmlns:a16="http://schemas.microsoft.com/office/drawing/2014/main" xmlns="" val="499275670"/>
                    </a:ext>
                  </a:extLst>
                </a:gridCol>
                <a:gridCol w="842137">
                  <a:extLst>
                    <a:ext uri="{9D8B030D-6E8A-4147-A177-3AD203B41FA5}">
                      <a16:colId xmlns:a16="http://schemas.microsoft.com/office/drawing/2014/main" xmlns="" val="647244376"/>
                    </a:ext>
                  </a:extLst>
                </a:gridCol>
                <a:gridCol w="842137">
                  <a:extLst>
                    <a:ext uri="{9D8B030D-6E8A-4147-A177-3AD203B41FA5}">
                      <a16:colId xmlns:a16="http://schemas.microsoft.com/office/drawing/2014/main" xmlns="" val="1022353642"/>
                    </a:ext>
                  </a:extLst>
                </a:gridCol>
                <a:gridCol w="842137">
                  <a:extLst>
                    <a:ext uri="{9D8B030D-6E8A-4147-A177-3AD203B41FA5}">
                      <a16:colId xmlns:a16="http://schemas.microsoft.com/office/drawing/2014/main" xmlns="" val="348713718"/>
                    </a:ext>
                  </a:extLst>
                </a:gridCol>
                <a:gridCol w="842137">
                  <a:extLst>
                    <a:ext uri="{9D8B030D-6E8A-4147-A177-3AD203B41FA5}">
                      <a16:colId xmlns:a16="http://schemas.microsoft.com/office/drawing/2014/main" xmlns="" val="502654465"/>
                    </a:ext>
                  </a:extLst>
                </a:gridCol>
                <a:gridCol w="842137">
                  <a:extLst>
                    <a:ext uri="{9D8B030D-6E8A-4147-A177-3AD203B41FA5}">
                      <a16:colId xmlns:a16="http://schemas.microsoft.com/office/drawing/2014/main" xmlns="" val="1085598894"/>
                    </a:ext>
                  </a:extLst>
                </a:gridCol>
                <a:gridCol w="842137">
                  <a:extLst>
                    <a:ext uri="{9D8B030D-6E8A-4147-A177-3AD203B41FA5}">
                      <a16:colId xmlns:a16="http://schemas.microsoft.com/office/drawing/2014/main" xmlns="" val="4242131972"/>
                    </a:ext>
                  </a:extLst>
                </a:gridCol>
                <a:gridCol w="842137">
                  <a:extLst>
                    <a:ext uri="{9D8B030D-6E8A-4147-A177-3AD203B41FA5}">
                      <a16:colId xmlns:a16="http://schemas.microsoft.com/office/drawing/2014/main" xmlns="" val="2400818125"/>
                    </a:ext>
                  </a:extLst>
                </a:gridCol>
                <a:gridCol w="842137">
                  <a:extLst>
                    <a:ext uri="{9D8B030D-6E8A-4147-A177-3AD203B41FA5}">
                      <a16:colId xmlns:a16="http://schemas.microsoft.com/office/drawing/2014/main" xmlns="" val="1473047542"/>
                    </a:ext>
                  </a:extLst>
                </a:gridCol>
              </a:tblGrid>
              <a:tr h="48429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pl-PL" sz="20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7883" marR="77883" marT="0" marB="0" anchor="ctr">
                    <a:lnR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2021</a:t>
                      </a:r>
                      <a:endParaRPr lang="pl-PL" sz="20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7883" marR="77883" marT="0" marB="0" anchor="ctr">
                    <a:lnL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2022</a:t>
                      </a:r>
                      <a:endParaRPr lang="pl-PL" sz="200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7883" marR="778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2023</a:t>
                      </a:r>
                      <a:endParaRPr lang="pl-PL" sz="20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7883" marR="77883" marT="0" marB="0" anchor="ctr">
                    <a:lnR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2021</a:t>
                      </a:r>
                      <a:endParaRPr lang="pl-PL" sz="200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7883" marR="77883" marT="0" marB="0" anchor="ctr">
                    <a:lnL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2022</a:t>
                      </a:r>
                      <a:endParaRPr lang="pl-PL" sz="200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7883" marR="778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2023</a:t>
                      </a:r>
                      <a:endParaRPr lang="pl-PL" sz="20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7883" marR="77883" marT="0" marB="0" anchor="ctr">
                    <a:lnR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2021</a:t>
                      </a:r>
                      <a:endParaRPr lang="pl-PL" sz="200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7883" marR="77883" marT="0" marB="0" anchor="ctr">
                    <a:lnL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2022</a:t>
                      </a:r>
                      <a:endParaRPr lang="pl-PL" sz="200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7883" marR="778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2023</a:t>
                      </a:r>
                      <a:endParaRPr lang="pl-PL" sz="20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7883" marR="77883" marT="0" marB="0" anchor="ctr">
                    <a:lnR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2021</a:t>
                      </a:r>
                      <a:endParaRPr lang="pl-PL" sz="200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7883" marR="77883" marT="0" marB="0" anchor="ctr">
                    <a:lnL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2022</a:t>
                      </a:r>
                      <a:endParaRPr lang="pl-PL" sz="200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7883" marR="778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2023</a:t>
                      </a:r>
                      <a:endParaRPr lang="pl-PL" sz="200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7883" marR="77883" marT="0" marB="0" anchor="ctr"/>
                </a:tc>
                <a:extLst>
                  <a:ext uri="{0D108BD9-81ED-4DB2-BD59-A6C34878D82A}">
                    <a16:rowId xmlns:a16="http://schemas.microsoft.com/office/drawing/2014/main" xmlns="" val="3054662210"/>
                  </a:ext>
                </a:extLst>
              </a:tr>
              <a:tr h="48429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pl-PL" sz="20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7883" marR="77883" marT="0" marB="0" anchor="ctr">
                    <a:lnR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 dirty="0">
                          <a:effectLst/>
                          <a:highlight>
                            <a:srgbClr val="FFCCCC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ZP 1</a:t>
                      </a:r>
                      <a:endParaRPr lang="pl-PL" sz="2000" dirty="0">
                        <a:effectLst/>
                        <a:highlight>
                          <a:srgbClr val="FFCCCC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7883" marR="77883" marT="0" marB="0" anchor="ctr">
                    <a:lnL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pl-PL" sz="2000" dirty="0">
                        <a:effectLst/>
                        <a:highlight>
                          <a:srgbClr val="FFCCCC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7883" marR="77883" marT="0" marB="0" anchor="ctr">
                    <a:lnL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pl-PL" sz="2000" dirty="0">
                        <a:effectLst/>
                        <a:highlight>
                          <a:srgbClr val="FFCCCC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7883" marR="77883" marT="0" marB="0" anchor="ctr">
                    <a:lnL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 dirty="0">
                          <a:effectLst/>
                          <a:highlight>
                            <a:srgbClr val="CCECFF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ZP 2</a:t>
                      </a:r>
                      <a:endParaRPr lang="pl-PL" sz="2000" dirty="0">
                        <a:effectLst/>
                        <a:highlight>
                          <a:srgbClr val="CCECFF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7883" marR="77883" marT="0" marB="0" anchor="ctr">
                    <a:lnL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pl-PL" sz="2000" dirty="0">
                        <a:effectLst/>
                        <a:highlight>
                          <a:srgbClr val="CCECFF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7883" marR="77883" marT="0" marB="0" anchor="ctr">
                    <a:lnL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pl-PL" sz="2000" dirty="0">
                        <a:effectLst/>
                        <a:highlight>
                          <a:srgbClr val="CCECFF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7883" marR="77883" marT="0" marB="0" anchor="ctr">
                    <a:lnL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 dirty="0">
                          <a:effectLst/>
                          <a:highlight>
                            <a:srgbClr val="99FFCC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 2</a:t>
                      </a:r>
                      <a:endParaRPr lang="pl-PL" sz="2000" dirty="0">
                        <a:effectLst/>
                        <a:highlight>
                          <a:srgbClr val="99FFCC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7883" marR="77883" marT="0" marB="0" anchor="ctr">
                    <a:lnL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pl-PL" sz="2000" dirty="0">
                        <a:effectLst/>
                        <a:highlight>
                          <a:srgbClr val="99FFCC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7883" marR="77883" marT="0" marB="0" anchor="ctr">
                    <a:lnL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pl-PL" sz="2000" dirty="0">
                        <a:effectLst/>
                        <a:highlight>
                          <a:srgbClr val="99FFCC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7883" marR="77883" marT="0" marB="0" anchor="ctr">
                    <a:lnL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 dirty="0">
                          <a:effectLst/>
                          <a:highlight>
                            <a:srgbClr val="CC99FF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Żłobek</a:t>
                      </a:r>
                      <a:endParaRPr lang="pl-PL" sz="2000" dirty="0">
                        <a:effectLst/>
                        <a:highlight>
                          <a:srgbClr val="CC99FF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7883" marR="77883" marT="0" marB="0" anchor="ctr">
                    <a:lnL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pl-PL" sz="2000" dirty="0">
                        <a:effectLst/>
                        <a:highlight>
                          <a:srgbClr val="CC99FF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7883" marR="77883" marT="0" marB="0" anchor="ctr">
                    <a:lnL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pl-PL" sz="2000" dirty="0">
                        <a:effectLst/>
                        <a:highlight>
                          <a:srgbClr val="CC99FF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7883" marR="77883" marT="0" marB="0" anchor="ctr">
                    <a:lnL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463349542"/>
                  </a:ext>
                </a:extLst>
              </a:tr>
              <a:tr h="48429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kierownicze</a:t>
                      </a:r>
                      <a:endParaRPr lang="pl-PL" sz="200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7883" marR="77883" marT="0" marB="0" anchor="ctr">
                    <a:lnR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</a:t>
                      </a:r>
                      <a:endParaRPr lang="pl-PL" sz="20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7883" marR="77883" marT="0" marB="0" anchor="ctr">
                    <a:lnL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</a:t>
                      </a:r>
                      <a:endParaRPr lang="pl-PL" sz="20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7883" marR="77883" marT="0" marB="0" anchor="ctr">
                    <a:lnL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</a:t>
                      </a:r>
                      <a:endParaRPr lang="pl-PL" sz="20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7883" marR="77883" marT="0" marB="0" anchor="ctr">
                    <a:lnL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</a:t>
                      </a:r>
                      <a:endParaRPr lang="pl-PL" sz="20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7883" marR="77883" marT="0" marB="0" anchor="ctr">
                    <a:lnL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</a:t>
                      </a:r>
                      <a:endParaRPr lang="pl-PL" sz="20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7883" marR="77883" marT="0" marB="0" anchor="ctr">
                    <a:lnL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</a:t>
                      </a:r>
                      <a:endParaRPr lang="pl-PL" sz="20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7883" marR="77883" marT="0" marB="0" anchor="ctr">
                    <a:lnL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</a:t>
                      </a:r>
                      <a:endParaRPr lang="pl-PL" sz="20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7883" marR="77883" marT="0" marB="0" anchor="ctr">
                    <a:lnL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</a:t>
                      </a:r>
                      <a:endParaRPr lang="pl-PL" sz="20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7883" marR="77883" marT="0" marB="0" anchor="ctr">
                    <a:lnL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</a:t>
                      </a:r>
                      <a:endParaRPr lang="pl-PL" sz="20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7883" marR="77883" marT="0" marB="0" anchor="ctr">
                    <a:lnL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</a:t>
                      </a:r>
                      <a:endParaRPr lang="pl-PL" sz="20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7883" marR="77883" marT="0" marB="0" anchor="ctr">
                    <a:lnL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</a:t>
                      </a:r>
                      <a:endParaRPr lang="pl-PL" sz="20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7883" marR="77883" marT="0" marB="0" anchor="ctr">
                    <a:lnL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</a:t>
                      </a:r>
                      <a:endParaRPr lang="pl-PL" sz="20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7883" marR="77883" marT="0" marB="0" anchor="ctr">
                    <a:lnL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361026466"/>
                  </a:ext>
                </a:extLst>
              </a:tr>
              <a:tr h="97788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pomocnicze i obsługi</a:t>
                      </a:r>
                      <a:endParaRPr lang="pl-PL" sz="200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7883" marR="77883" marT="0" marB="0" anchor="ctr">
                    <a:lnR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21</a:t>
                      </a:r>
                      <a:endParaRPr lang="pl-PL" sz="20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7883" marR="77883" marT="0" marB="0" anchor="ctr">
                    <a:lnL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20</a:t>
                      </a:r>
                      <a:endParaRPr lang="pl-PL" sz="200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7883" marR="77883" marT="0" marB="0" anchor="ctr">
                    <a:lnL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21</a:t>
                      </a:r>
                      <a:endParaRPr lang="pl-PL" sz="20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7883" marR="77883" marT="0" marB="0" anchor="ctr">
                    <a:lnL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20</a:t>
                      </a:r>
                      <a:endParaRPr lang="pl-PL" sz="200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7883" marR="77883" marT="0" marB="0" anchor="ctr">
                    <a:lnL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20</a:t>
                      </a:r>
                      <a:endParaRPr lang="pl-PL" sz="200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7883" marR="77883" marT="0" marB="0" anchor="ctr">
                    <a:lnL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21</a:t>
                      </a:r>
                      <a:endParaRPr lang="pl-PL" sz="20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7883" marR="77883" marT="0" marB="0" anchor="ctr">
                    <a:lnL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9</a:t>
                      </a:r>
                      <a:endParaRPr lang="pl-PL" sz="20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7883" marR="77883" marT="0" marB="0" anchor="ctr">
                    <a:lnL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10</a:t>
                      </a:r>
                      <a:endParaRPr lang="pl-PL" sz="20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7883" marR="77883" marT="0" marB="0" anchor="ctr">
                    <a:lnL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10</a:t>
                      </a:r>
                      <a:endParaRPr lang="pl-PL" sz="200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7883" marR="77883" marT="0" marB="0" anchor="ctr">
                    <a:lnL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21</a:t>
                      </a:r>
                      <a:endParaRPr lang="pl-PL" sz="200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7883" marR="77883" marT="0" marB="0" anchor="ctr">
                    <a:lnL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20</a:t>
                      </a:r>
                      <a:endParaRPr lang="pl-PL" sz="200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7883" marR="77883" marT="0" marB="0" anchor="ctr">
                    <a:lnL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20</a:t>
                      </a:r>
                      <a:endParaRPr lang="pl-PL" sz="20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7883" marR="77883" marT="0" marB="0" anchor="ctr">
                    <a:lnL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424133619"/>
                  </a:ext>
                </a:extLst>
              </a:tr>
              <a:tr h="97788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pozostałe, nauczyciele</a:t>
                      </a:r>
                      <a:endParaRPr lang="pl-PL" sz="200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7883" marR="77883" marT="0" marB="0" anchor="ctr">
                    <a:lnR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18</a:t>
                      </a:r>
                      <a:endParaRPr lang="pl-PL" sz="20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7883" marR="77883" marT="0" marB="0" anchor="ctr">
                    <a:lnL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19</a:t>
                      </a:r>
                      <a:endParaRPr lang="pl-PL" sz="200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7883" marR="77883" marT="0" marB="0" anchor="ctr">
                    <a:lnL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18</a:t>
                      </a:r>
                      <a:endParaRPr lang="pl-PL" sz="20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7883" marR="77883" marT="0" marB="0" anchor="ctr">
                    <a:lnL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18</a:t>
                      </a:r>
                      <a:endParaRPr lang="pl-PL" sz="200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7883" marR="77883" marT="0" marB="0" anchor="ctr">
                    <a:lnL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20</a:t>
                      </a:r>
                      <a:endParaRPr lang="pl-PL" sz="200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7883" marR="77883" marT="0" marB="0" anchor="ctr">
                    <a:lnL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19</a:t>
                      </a:r>
                      <a:endParaRPr lang="pl-PL" sz="200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7883" marR="77883" marT="0" marB="0" anchor="ctr">
                    <a:lnL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12</a:t>
                      </a:r>
                      <a:endParaRPr lang="pl-PL" sz="200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7883" marR="77883" marT="0" marB="0" anchor="ctr">
                    <a:lnL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12</a:t>
                      </a:r>
                      <a:endParaRPr lang="pl-PL" sz="200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7883" marR="77883" marT="0" marB="0" anchor="ctr">
                    <a:lnL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13</a:t>
                      </a:r>
                      <a:endParaRPr lang="pl-PL" sz="20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7883" marR="77883" marT="0" marB="0" anchor="ctr">
                    <a:lnL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</a:t>
                      </a:r>
                      <a:endParaRPr lang="pl-PL" sz="20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7883" marR="77883" marT="0" marB="0" anchor="ctr">
                    <a:lnL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</a:t>
                      </a:r>
                      <a:endParaRPr lang="pl-PL" sz="20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7883" marR="77883" marT="0" marB="0" anchor="ctr">
                    <a:lnL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</a:t>
                      </a:r>
                      <a:endParaRPr lang="pl-PL" sz="200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7883" marR="77883" marT="0" marB="0" anchor="ctr">
                    <a:lnL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086936015"/>
                  </a:ext>
                </a:extLst>
              </a:tr>
              <a:tr h="48429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pl-PL" sz="200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7883" marR="77883" marT="0" marB="0" anchor="ctr">
                    <a:lnR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>
                          <a:effectLst/>
                          <a:highlight>
                            <a:srgbClr val="FFCCCC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40</a:t>
                      </a:r>
                      <a:endParaRPr lang="pl-PL" sz="2000">
                        <a:effectLst/>
                        <a:highlight>
                          <a:srgbClr val="FFCCCC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7883" marR="77883" marT="0" marB="0" anchor="ctr">
                    <a:lnL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>
                          <a:effectLst/>
                          <a:highlight>
                            <a:srgbClr val="FFCCCC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41</a:t>
                      </a:r>
                      <a:endParaRPr lang="pl-PL" sz="2000">
                        <a:effectLst/>
                        <a:highlight>
                          <a:srgbClr val="FFCCCC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7883" marR="77883" marT="0" marB="0" anchor="ctr">
                    <a:lnL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>
                          <a:effectLst/>
                          <a:highlight>
                            <a:srgbClr val="FFCCCC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41</a:t>
                      </a:r>
                      <a:endParaRPr lang="pl-PL" sz="2000">
                        <a:effectLst/>
                        <a:highlight>
                          <a:srgbClr val="FFCCCC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7883" marR="77883" marT="0" marB="0" anchor="ctr">
                    <a:lnL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>
                          <a:effectLst/>
                          <a:highlight>
                            <a:srgbClr val="CCECFF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39</a:t>
                      </a:r>
                      <a:endParaRPr lang="pl-PL" sz="2000">
                        <a:effectLst/>
                        <a:highlight>
                          <a:srgbClr val="CCECFF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7883" marR="77883" marT="0" marB="0" anchor="ctr">
                    <a:lnL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>
                          <a:effectLst/>
                          <a:highlight>
                            <a:srgbClr val="CCECFF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41</a:t>
                      </a:r>
                      <a:endParaRPr lang="pl-PL" sz="2000">
                        <a:effectLst/>
                        <a:highlight>
                          <a:srgbClr val="CCECFF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7883" marR="77883" marT="0" marB="0" anchor="ctr">
                    <a:lnL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 dirty="0">
                          <a:effectLst/>
                          <a:highlight>
                            <a:srgbClr val="CCECFF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41</a:t>
                      </a:r>
                      <a:endParaRPr lang="pl-PL" sz="2000" dirty="0">
                        <a:effectLst/>
                        <a:highlight>
                          <a:srgbClr val="CCECFF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7883" marR="77883" marT="0" marB="0" anchor="ctr">
                    <a:lnL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 dirty="0">
                          <a:effectLst/>
                          <a:highlight>
                            <a:srgbClr val="99FFCC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22</a:t>
                      </a:r>
                      <a:endParaRPr lang="pl-PL" sz="2000" dirty="0">
                        <a:effectLst/>
                        <a:highlight>
                          <a:srgbClr val="99FFCC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7883" marR="77883" marT="0" marB="0" anchor="ctr">
                    <a:lnL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>
                          <a:effectLst/>
                          <a:highlight>
                            <a:srgbClr val="99FFCC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23</a:t>
                      </a:r>
                      <a:endParaRPr lang="pl-PL" sz="2000">
                        <a:effectLst/>
                        <a:highlight>
                          <a:srgbClr val="99FFCC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7883" marR="77883" marT="0" marB="0" anchor="ctr">
                    <a:lnL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>
                          <a:effectLst/>
                          <a:highlight>
                            <a:srgbClr val="99FFCC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24</a:t>
                      </a:r>
                      <a:endParaRPr lang="pl-PL" sz="2000">
                        <a:effectLst/>
                        <a:highlight>
                          <a:srgbClr val="99FFCC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7883" marR="77883" marT="0" marB="0" anchor="ctr">
                    <a:lnL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>
                          <a:effectLst/>
                          <a:highlight>
                            <a:srgbClr val="CC99FF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22</a:t>
                      </a:r>
                      <a:endParaRPr lang="pl-PL" sz="2000">
                        <a:effectLst/>
                        <a:highlight>
                          <a:srgbClr val="CC99FF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7883" marR="77883" marT="0" marB="0" anchor="ctr">
                    <a:lnL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 dirty="0">
                          <a:effectLst/>
                          <a:highlight>
                            <a:srgbClr val="CC99FF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21</a:t>
                      </a:r>
                      <a:endParaRPr lang="pl-PL" sz="2000" dirty="0">
                        <a:effectLst/>
                        <a:highlight>
                          <a:srgbClr val="CC99FF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7883" marR="77883" marT="0" marB="0" anchor="ctr">
                    <a:lnL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 dirty="0">
                          <a:effectLst/>
                          <a:highlight>
                            <a:srgbClr val="CC99FF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21</a:t>
                      </a:r>
                      <a:endParaRPr lang="pl-PL" sz="2000" dirty="0">
                        <a:effectLst/>
                        <a:highlight>
                          <a:srgbClr val="CC99FF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7883" marR="77883" marT="0" marB="0" anchor="ctr">
                    <a:lnL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rgbClr val="00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xmlns="" val="37233341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6411948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BCD2D517-BC35-4439-AC31-06DF764F25F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xmlns="" id="{2DD3F846-0483-40F5-A881-0C1AD2A0CAD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" name="Tabela 1">
            <a:extLst>
              <a:ext uri="{FF2B5EF4-FFF2-40B4-BE49-F238E27FC236}">
                <a16:creationId xmlns:a16="http://schemas.microsoft.com/office/drawing/2014/main" xmlns="" id="{98E28FBB-AD76-8390-9172-C50DADAD3D6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954967302"/>
              </p:ext>
            </p:extLst>
          </p:nvPr>
        </p:nvGraphicFramePr>
        <p:xfrm>
          <a:off x="568713" y="602165"/>
          <a:ext cx="11062009" cy="5675969"/>
        </p:xfrm>
        <a:graphic>
          <a:graphicData uri="http://schemas.openxmlformats.org/drawingml/2006/table">
            <a:tbl>
              <a:tblPr firstRow="1" firstCol="1" bandRow="1">
                <a:tableStyleId>{5DA37D80-6434-44D0-A028-1B22A696006F}</a:tableStyleId>
              </a:tblPr>
              <a:tblGrid>
                <a:gridCol w="1797896">
                  <a:extLst>
                    <a:ext uri="{9D8B030D-6E8A-4147-A177-3AD203B41FA5}">
                      <a16:colId xmlns:a16="http://schemas.microsoft.com/office/drawing/2014/main" xmlns="" val="1545475611"/>
                    </a:ext>
                  </a:extLst>
                </a:gridCol>
                <a:gridCol w="1586739">
                  <a:extLst>
                    <a:ext uri="{9D8B030D-6E8A-4147-A177-3AD203B41FA5}">
                      <a16:colId xmlns:a16="http://schemas.microsoft.com/office/drawing/2014/main" xmlns="" val="3463563309"/>
                    </a:ext>
                  </a:extLst>
                </a:gridCol>
                <a:gridCol w="1489093">
                  <a:extLst>
                    <a:ext uri="{9D8B030D-6E8A-4147-A177-3AD203B41FA5}">
                      <a16:colId xmlns:a16="http://schemas.microsoft.com/office/drawing/2014/main" xmlns="" val="1218563547"/>
                    </a:ext>
                  </a:extLst>
                </a:gridCol>
                <a:gridCol w="1480549">
                  <a:extLst>
                    <a:ext uri="{9D8B030D-6E8A-4147-A177-3AD203B41FA5}">
                      <a16:colId xmlns:a16="http://schemas.microsoft.com/office/drawing/2014/main" xmlns="" val="1492086464"/>
                    </a:ext>
                  </a:extLst>
                </a:gridCol>
                <a:gridCol w="1480549">
                  <a:extLst>
                    <a:ext uri="{9D8B030D-6E8A-4147-A177-3AD203B41FA5}">
                      <a16:colId xmlns:a16="http://schemas.microsoft.com/office/drawing/2014/main" xmlns="" val="308175746"/>
                    </a:ext>
                  </a:extLst>
                </a:gridCol>
                <a:gridCol w="1567210">
                  <a:extLst>
                    <a:ext uri="{9D8B030D-6E8A-4147-A177-3AD203B41FA5}">
                      <a16:colId xmlns:a16="http://schemas.microsoft.com/office/drawing/2014/main" xmlns="" val="251036263"/>
                    </a:ext>
                  </a:extLst>
                </a:gridCol>
                <a:gridCol w="1659973">
                  <a:extLst>
                    <a:ext uri="{9D8B030D-6E8A-4147-A177-3AD203B41FA5}">
                      <a16:colId xmlns:a16="http://schemas.microsoft.com/office/drawing/2014/main" xmlns="" val="2582868965"/>
                    </a:ext>
                  </a:extLst>
                </a:gridCol>
              </a:tblGrid>
              <a:tr h="436613">
                <a:tc gridSpan="7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>
                          <a:effectLst/>
                          <a:highlight>
                            <a:srgbClr val="CC99FF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grunty komunalne - powierzchnia (ha)</a:t>
                      </a:r>
                    </a:p>
                  </a:txBody>
                  <a:tcPr marL="74956" marR="74956" marT="0" marB="0" anchor="ctr"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222661876"/>
                  </a:ext>
                </a:extLst>
              </a:tr>
              <a:tr h="43661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74956" marR="749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31.12.2019</a:t>
                      </a:r>
                    </a:p>
                  </a:txBody>
                  <a:tcPr marL="74956" marR="749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31.12.2020</a:t>
                      </a:r>
                    </a:p>
                  </a:txBody>
                  <a:tcPr marL="74956" marR="749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31.12.2021</a:t>
                      </a:r>
                    </a:p>
                  </a:txBody>
                  <a:tcPr marL="74956" marR="749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31.12.2022</a:t>
                      </a:r>
                    </a:p>
                  </a:txBody>
                  <a:tcPr marL="74956" marR="749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31.12.2023</a:t>
                      </a:r>
                    </a:p>
                  </a:txBody>
                  <a:tcPr marL="74956" marR="749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zmiana</a:t>
                      </a:r>
                    </a:p>
                  </a:txBody>
                  <a:tcPr marL="74956" marR="74956" marT="0" marB="0" anchor="ctr"/>
                </a:tc>
                <a:extLst>
                  <a:ext uri="{0D108BD9-81ED-4DB2-BD59-A6C34878D82A}">
                    <a16:rowId xmlns:a16="http://schemas.microsoft.com/office/drawing/2014/main" xmlns="" val="212670344"/>
                  </a:ext>
                </a:extLst>
              </a:tr>
              <a:tr h="43661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drogi</a:t>
                      </a:r>
                    </a:p>
                  </a:txBody>
                  <a:tcPr marL="74956" marR="74956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305,44</a:t>
                      </a:r>
                    </a:p>
                  </a:txBody>
                  <a:tcPr marL="74956" marR="74956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309,53</a:t>
                      </a:r>
                    </a:p>
                  </a:txBody>
                  <a:tcPr marL="74956" marR="74956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319,02</a:t>
                      </a:r>
                    </a:p>
                  </a:txBody>
                  <a:tcPr marL="74956" marR="74956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324,03</a:t>
                      </a:r>
                    </a:p>
                  </a:txBody>
                  <a:tcPr marL="74956" marR="74956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324,60</a:t>
                      </a:r>
                    </a:p>
                  </a:txBody>
                  <a:tcPr marL="74956" marR="74956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0,57</a:t>
                      </a:r>
                    </a:p>
                  </a:txBody>
                  <a:tcPr marL="74956" marR="74956" marT="0" marB="0" anchor="ctr"/>
                </a:tc>
                <a:extLst>
                  <a:ext uri="{0D108BD9-81ED-4DB2-BD59-A6C34878D82A}">
                    <a16:rowId xmlns:a16="http://schemas.microsoft.com/office/drawing/2014/main" xmlns="" val="1101702869"/>
                  </a:ext>
                </a:extLst>
              </a:tr>
              <a:tr h="43661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rola</a:t>
                      </a:r>
                    </a:p>
                  </a:txBody>
                  <a:tcPr marL="74956" marR="74956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128,29</a:t>
                      </a:r>
                    </a:p>
                  </a:txBody>
                  <a:tcPr marL="74956" marR="74956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128,25</a:t>
                      </a:r>
                    </a:p>
                  </a:txBody>
                  <a:tcPr marL="74956" marR="74956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184,43</a:t>
                      </a:r>
                    </a:p>
                  </a:txBody>
                  <a:tcPr marL="74956" marR="74956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188,99</a:t>
                      </a:r>
                    </a:p>
                  </a:txBody>
                  <a:tcPr marL="74956" marR="74956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188,96</a:t>
                      </a:r>
                    </a:p>
                  </a:txBody>
                  <a:tcPr marL="74956" marR="74956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-0,03</a:t>
                      </a:r>
                    </a:p>
                  </a:txBody>
                  <a:tcPr marL="74956" marR="74956" marT="0" marB="0" anchor="ctr"/>
                </a:tc>
                <a:extLst>
                  <a:ext uri="{0D108BD9-81ED-4DB2-BD59-A6C34878D82A}">
                    <a16:rowId xmlns:a16="http://schemas.microsoft.com/office/drawing/2014/main" xmlns="" val="58629004"/>
                  </a:ext>
                </a:extLst>
              </a:tr>
              <a:tr h="43661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inne</a:t>
                      </a:r>
                    </a:p>
                  </a:txBody>
                  <a:tcPr marL="74956" marR="74956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24,83</a:t>
                      </a:r>
                    </a:p>
                  </a:txBody>
                  <a:tcPr marL="74956" marR="74956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27,01</a:t>
                      </a:r>
                    </a:p>
                  </a:txBody>
                  <a:tcPr marL="74956" marR="74956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28,33</a:t>
                      </a:r>
                    </a:p>
                  </a:txBody>
                  <a:tcPr marL="74956" marR="74956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28,18</a:t>
                      </a:r>
                    </a:p>
                  </a:txBody>
                  <a:tcPr marL="74956" marR="74956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28,17</a:t>
                      </a:r>
                    </a:p>
                  </a:txBody>
                  <a:tcPr marL="74956" marR="74956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-0,01</a:t>
                      </a:r>
                    </a:p>
                  </a:txBody>
                  <a:tcPr marL="74956" marR="74956" marT="0" marB="0" anchor="ctr"/>
                </a:tc>
                <a:extLst>
                  <a:ext uri="{0D108BD9-81ED-4DB2-BD59-A6C34878D82A}">
                    <a16:rowId xmlns:a16="http://schemas.microsoft.com/office/drawing/2014/main" xmlns="" val="2130605916"/>
                  </a:ext>
                </a:extLst>
              </a:tr>
              <a:tr h="43661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las</a:t>
                      </a:r>
                    </a:p>
                  </a:txBody>
                  <a:tcPr marL="74956" marR="74956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23,42</a:t>
                      </a:r>
                    </a:p>
                  </a:txBody>
                  <a:tcPr marL="74956" marR="74956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23,42</a:t>
                      </a:r>
                    </a:p>
                  </a:txBody>
                  <a:tcPr marL="74956" marR="74956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23,42</a:t>
                      </a:r>
                    </a:p>
                  </a:txBody>
                  <a:tcPr marL="74956" marR="74956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23,60</a:t>
                      </a:r>
                    </a:p>
                  </a:txBody>
                  <a:tcPr marL="74956" marR="74956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23,60</a:t>
                      </a:r>
                    </a:p>
                  </a:txBody>
                  <a:tcPr marL="74956" marR="74956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0,00</a:t>
                      </a:r>
                    </a:p>
                  </a:txBody>
                  <a:tcPr marL="74956" marR="74956" marT="0" marB="0" anchor="ctr"/>
                </a:tc>
                <a:extLst>
                  <a:ext uri="{0D108BD9-81ED-4DB2-BD59-A6C34878D82A}">
                    <a16:rowId xmlns:a16="http://schemas.microsoft.com/office/drawing/2014/main" xmlns="" val="1240702295"/>
                  </a:ext>
                </a:extLst>
              </a:tr>
              <a:tr h="43661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nieużytki</a:t>
                      </a:r>
                    </a:p>
                  </a:txBody>
                  <a:tcPr marL="74956" marR="74956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0,55</a:t>
                      </a:r>
                    </a:p>
                  </a:txBody>
                  <a:tcPr marL="74956" marR="74956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0,95</a:t>
                      </a:r>
                    </a:p>
                  </a:txBody>
                  <a:tcPr marL="74956" marR="74956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0,95</a:t>
                      </a:r>
                    </a:p>
                  </a:txBody>
                  <a:tcPr marL="74956" marR="74956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0,55</a:t>
                      </a:r>
                    </a:p>
                  </a:txBody>
                  <a:tcPr marL="74956" marR="74956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0,55</a:t>
                      </a:r>
                    </a:p>
                  </a:txBody>
                  <a:tcPr marL="74956" marR="74956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0,00</a:t>
                      </a:r>
                    </a:p>
                  </a:txBody>
                  <a:tcPr marL="74956" marR="74956" marT="0" marB="0" anchor="ctr"/>
                </a:tc>
                <a:extLst>
                  <a:ext uri="{0D108BD9-81ED-4DB2-BD59-A6C34878D82A}">
                    <a16:rowId xmlns:a16="http://schemas.microsoft.com/office/drawing/2014/main" xmlns="" val="2286161727"/>
                  </a:ext>
                </a:extLst>
              </a:tr>
              <a:tr h="43661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mieszkaniowe</a:t>
                      </a:r>
                    </a:p>
                  </a:txBody>
                  <a:tcPr marL="74956" marR="74956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70,23</a:t>
                      </a:r>
                    </a:p>
                  </a:txBody>
                  <a:tcPr marL="74956" marR="74956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102,34</a:t>
                      </a:r>
                    </a:p>
                  </a:txBody>
                  <a:tcPr marL="74956" marR="74956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97,78</a:t>
                      </a:r>
                    </a:p>
                  </a:txBody>
                  <a:tcPr marL="74956" marR="74956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75,04</a:t>
                      </a:r>
                    </a:p>
                  </a:txBody>
                  <a:tcPr marL="74956" marR="74956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74,65</a:t>
                      </a:r>
                    </a:p>
                  </a:txBody>
                  <a:tcPr marL="74956" marR="74956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-0,39</a:t>
                      </a:r>
                    </a:p>
                  </a:txBody>
                  <a:tcPr marL="74956" marR="74956" marT="0" marB="0" anchor="ctr"/>
                </a:tc>
                <a:extLst>
                  <a:ext uri="{0D108BD9-81ED-4DB2-BD59-A6C34878D82A}">
                    <a16:rowId xmlns:a16="http://schemas.microsoft.com/office/drawing/2014/main" xmlns="" val="3804870034"/>
                  </a:ext>
                </a:extLst>
              </a:tr>
              <a:tr h="43661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rekreacyjne</a:t>
                      </a:r>
                    </a:p>
                  </a:txBody>
                  <a:tcPr marL="74956" marR="74956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4,46</a:t>
                      </a:r>
                    </a:p>
                  </a:txBody>
                  <a:tcPr marL="74956" marR="74956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8,36</a:t>
                      </a:r>
                    </a:p>
                  </a:txBody>
                  <a:tcPr marL="74956" marR="74956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11,35</a:t>
                      </a:r>
                    </a:p>
                  </a:txBody>
                  <a:tcPr marL="74956" marR="74956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51,00</a:t>
                      </a:r>
                    </a:p>
                  </a:txBody>
                  <a:tcPr marL="74956" marR="74956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50,98</a:t>
                      </a:r>
                    </a:p>
                  </a:txBody>
                  <a:tcPr marL="74956" marR="74956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-0,02</a:t>
                      </a:r>
                    </a:p>
                  </a:txBody>
                  <a:tcPr marL="74956" marR="74956" marT="0" marB="0" anchor="ctr"/>
                </a:tc>
                <a:extLst>
                  <a:ext uri="{0D108BD9-81ED-4DB2-BD59-A6C34878D82A}">
                    <a16:rowId xmlns:a16="http://schemas.microsoft.com/office/drawing/2014/main" xmlns="" val="3758287765"/>
                  </a:ext>
                </a:extLst>
              </a:tr>
              <a:tr h="43661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przemysłowe</a:t>
                      </a:r>
                    </a:p>
                  </a:txBody>
                  <a:tcPr marL="74956" marR="74956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74956" marR="74956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1,00</a:t>
                      </a:r>
                    </a:p>
                  </a:txBody>
                  <a:tcPr marL="74956" marR="74956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2,61</a:t>
                      </a:r>
                    </a:p>
                  </a:txBody>
                  <a:tcPr marL="74956" marR="74956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15,00</a:t>
                      </a:r>
                    </a:p>
                  </a:txBody>
                  <a:tcPr marL="74956" marR="74956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14,99</a:t>
                      </a:r>
                    </a:p>
                  </a:txBody>
                  <a:tcPr marL="74956" marR="74956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-0,01</a:t>
                      </a:r>
                    </a:p>
                  </a:txBody>
                  <a:tcPr marL="74956" marR="74956" marT="0" marB="0" anchor="ctr"/>
                </a:tc>
                <a:extLst>
                  <a:ext uri="{0D108BD9-81ED-4DB2-BD59-A6C34878D82A}">
                    <a16:rowId xmlns:a16="http://schemas.microsoft.com/office/drawing/2014/main" xmlns="" val="1419368498"/>
                  </a:ext>
                </a:extLst>
              </a:tr>
              <a:tr h="43661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pod wodami</a:t>
                      </a:r>
                    </a:p>
                  </a:txBody>
                  <a:tcPr marL="74956" marR="74956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2,03</a:t>
                      </a:r>
                    </a:p>
                  </a:txBody>
                  <a:tcPr marL="74956" marR="74956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2,02</a:t>
                      </a:r>
                    </a:p>
                  </a:txBody>
                  <a:tcPr marL="74956" marR="74956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2,02</a:t>
                      </a:r>
                    </a:p>
                  </a:txBody>
                  <a:tcPr marL="74956" marR="74956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2,41</a:t>
                      </a:r>
                    </a:p>
                  </a:txBody>
                  <a:tcPr marL="74956" marR="74956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2,41</a:t>
                      </a:r>
                    </a:p>
                  </a:txBody>
                  <a:tcPr marL="74956" marR="74956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0,00</a:t>
                      </a:r>
                    </a:p>
                  </a:txBody>
                  <a:tcPr marL="74956" marR="74956" marT="0" marB="0" anchor="ctr"/>
                </a:tc>
                <a:extLst>
                  <a:ext uri="{0D108BD9-81ED-4DB2-BD59-A6C34878D82A}">
                    <a16:rowId xmlns:a16="http://schemas.microsoft.com/office/drawing/2014/main" xmlns="" val="3384336773"/>
                  </a:ext>
                </a:extLst>
              </a:tr>
              <a:tr h="43661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zieleń</a:t>
                      </a:r>
                    </a:p>
                  </a:txBody>
                  <a:tcPr marL="74956" marR="74956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0,00</a:t>
                      </a:r>
                    </a:p>
                  </a:txBody>
                  <a:tcPr marL="74956" marR="74956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37,00</a:t>
                      </a:r>
                    </a:p>
                  </a:txBody>
                  <a:tcPr marL="74956" marR="74956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37,00</a:t>
                      </a:r>
                    </a:p>
                  </a:txBody>
                  <a:tcPr marL="74956" marR="74956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0,00</a:t>
                      </a:r>
                    </a:p>
                  </a:txBody>
                  <a:tcPr marL="74956" marR="74956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0,00</a:t>
                      </a:r>
                    </a:p>
                  </a:txBody>
                  <a:tcPr marL="74956" marR="74956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0,00</a:t>
                      </a:r>
                    </a:p>
                  </a:txBody>
                  <a:tcPr marL="74956" marR="74956" marT="0" marB="0" anchor="ctr"/>
                </a:tc>
                <a:extLst>
                  <a:ext uri="{0D108BD9-81ED-4DB2-BD59-A6C34878D82A}">
                    <a16:rowId xmlns:a16="http://schemas.microsoft.com/office/drawing/2014/main" xmlns="" val="1396567289"/>
                  </a:ext>
                </a:extLst>
              </a:tr>
              <a:tr h="43661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pl-PL" sz="180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4956" marR="74956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559,25</a:t>
                      </a:r>
                    </a:p>
                  </a:txBody>
                  <a:tcPr marL="74956" marR="74956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639,88</a:t>
                      </a:r>
                    </a:p>
                  </a:txBody>
                  <a:tcPr marL="74956" marR="74956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706,91</a:t>
                      </a:r>
                    </a:p>
                  </a:txBody>
                  <a:tcPr marL="74956" marR="74956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708,80</a:t>
                      </a:r>
                    </a:p>
                  </a:txBody>
                  <a:tcPr marL="74956" marR="74956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708,91</a:t>
                      </a:r>
                    </a:p>
                  </a:txBody>
                  <a:tcPr marL="74956" marR="74956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0,11</a:t>
                      </a:r>
                    </a:p>
                  </a:txBody>
                  <a:tcPr marL="74956" marR="74956" marT="0" marB="0" anchor="ctr"/>
                </a:tc>
                <a:extLst>
                  <a:ext uri="{0D108BD9-81ED-4DB2-BD59-A6C34878D82A}">
                    <a16:rowId xmlns:a16="http://schemas.microsoft.com/office/drawing/2014/main" xmlns="" val="2662528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1213546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2C7211D9-E545-4D00-9874-641EC7C7BD8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5DBBC34A-8C43-4368-951E-A04EB7C00E3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chemeClr val="bg1"/>
          </a:solidFill>
          <a:ln w="222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" name="Wykres 2">
            <a:extLst>
              <a:ext uri="{FF2B5EF4-FFF2-40B4-BE49-F238E27FC236}">
                <a16:creationId xmlns:a16="http://schemas.microsoft.com/office/drawing/2014/main" xmlns="" id="{0BBD5AB7-DF31-466D-A750-47862AC519B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xmlns="" val="2296933813"/>
              </p:ext>
            </p:extLst>
          </p:nvPr>
        </p:nvGraphicFramePr>
        <p:xfrm>
          <a:off x="624467" y="646770"/>
          <a:ext cx="10928195" cy="56090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3449803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Retrospekcja">
  <a:themeElements>
    <a:clrScheme name="Retrospekcja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kcja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kcj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Motyw pakietu Office">
  <a:themeElements>
    <a:clrScheme name="Yellow Orange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Yellow Orange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1110</TotalTime>
  <Words>1401</Words>
  <Application>Microsoft Office PowerPoint</Application>
  <PresentationFormat>Niestandardowy</PresentationFormat>
  <Paragraphs>720</Paragraphs>
  <Slides>19</Slides>
  <Notes>19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19</vt:i4>
      </vt:variant>
    </vt:vector>
  </HeadingPairs>
  <TitlesOfParts>
    <vt:vector size="20" baseType="lpstr">
      <vt:lpstr>Retrospekcja</vt:lpstr>
      <vt:lpstr>Raport o stanie  Gminy Międzychód  w roku 2023</vt:lpstr>
      <vt:lpstr>Raport o stanie gminy – ustawa o samorządzie gminnym</vt:lpstr>
      <vt:lpstr>Struktura organizacyjna jednostek organizacyjnych gminy</vt:lpstr>
      <vt:lpstr>Slajd 4</vt:lpstr>
      <vt:lpstr>Slajd 5</vt:lpstr>
      <vt:lpstr>Slajd 6</vt:lpstr>
      <vt:lpstr>Slajd 7</vt:lpstr>
      <vt:lpstr>Slajd 8</vt:lpstr>
      <vt:lpstr>Slajd 9</vt:lpstr>
      <vt:lpstr>Slajd 10</vt:lpstr>
      <vt:lpstr>Slajd 11</vt:lpstr>
      <vt:lpstr>Slajd 12</vt:lpstr>
      <vt:lpstr>Slajd 13</vt:lpstr>
      <vt:lpstr>Slajd 14</vt:lpstr>
      <vt:lpstr>Slajd 15</vt:lpstr>
      <vt:lpstr>Slajd 16</vt:lpstr>
      <vt:lpstr>Slajd 17</vt:lpstr>
      <vt:lpstr>Slajd 18</vt:lpstr>
      <vt:lpstr>Raport o stanie Gminy Międzychód  w roku 2023 sesja  Rady Miejskiej Międzychodu  25 czerwca 2024 r.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Raport o stanie Gminy Międzychód w roku 2018</dc:title>
  <dc:creator>Tomasz Rucki</dc:creator>
  <cp:lastModifiedBy>Sala</cp:lastModifiedBy>
  <cp:revision>102</cp:revision>
  <dcterms:created xsi:type="dcterms:W3CDTF">2019-06-18T08:08:41Z</dcterms:created>
  <dcterms:modified xsi:type="dcterms:W3CDTF">2024-06-25T09:58:53Z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  <property fmtid="{D5CDD505-2E9C-101B-9397-08002B2CF9AE}" pid="3" name="Order">
    <vt:r8>74065800</vt:r8>
  </property>
  <property fmtid="{D5CDD505-2E9C-101B-9397-08002B2CF9AE}" pid="4" name="HiddenCategoryTags">
    <vt:lpwstr/>
  </property>
  <property fmtid="{D5CDD505-2E9C-101B-9397-08002B2CF9AE}" pid="5" name="InternalTags">
    <vt:lpwstr/>
  </property>
  <property fmtid="{D5CDD505-2E9C-101B-9397-08002B2CF9AE}" pid="6" name="FeatureTags">
    <vt:lpwstr/>
  </property>
  <property fmtid="{D5CDD505-2E9C-101B-9397-08002B2CF9AE}" pid="7" name="LocalizationTags">
    <vt:lpwstr/>
  </property>
  <property fmtid="{D5CDD505-2E9C-101B-9397-08002B2CF9AE}" pid="8" name="CategoryTags">
    <vt:lpwstr/>
  </property>
  <property fmtid="{D5CDD505-2E9C-101B-9397-08002B2CF9AE}" pid="9" name="Applications">
    <vt:lpwstr/>
  </property>
  <property fmtid="{D5CDD505-2E9C-101B-9397-08002B2CF9AE}" pid="10" name="CampaignTags">
    <vt:lpwstr/>
  </property>
  <property fmtid="{D5CDD505-2E9C-101B-9397-08002B2CF9AE}" pid="11" name="ScenarioTags">
    <vt:lpwstr/>
  </property>
</Properties>
</file>