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charts/chart4.xml" ContentType="application/vnd.openxmlformats-officedocument.drawingml.char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9.xml" ContentType="application/vnd.openxmlformats-officedocument.drawingml.chart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charts/chart2.xml" ContentType="application/vnd.openxmlformats-officedocument.drawingml.chart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06"/>
  </p:notesMasterIdLst>
  <p:sldIdLst>
    <p:sldId id="263" r:id="rId2"/>
    <p:sldId id="353" r:id="rId3"/>
    <p:sldId id="608" r:id="rId4"/>
    <p:sldId id="602" r:id="rId5"/>
    <p:sldId id="605" r:id="rId6"/>
    <p:sldId id="514" r:id="rId7"/>
    <p:sldId id="515" r:id="rId8"/>
    <p:sldId id="516" r:id="rId9"/>
    <p:sldId id="657" r:id="rId10"/>
    <p:sldId id="701" r:id="rId11"/>
    <p:sldId id="650" r:id="rId12"/>
    <p:sldId id="651" r:id="rId13"/>
    <p:sldId id="653" r:id="rId14"/>
    <p:sldId id="654" r:id="rId15"/>
    <p:sldId id="645" r:id="rId16"/>
    <p:sldId id="628" r:id="rId17"/>
    <p:sldId id="644" r:id="rId18"/>
    <p:sldId id="688" r:id="rId19"/>
    <p:sldId id="609" r:id="rId20"/>
    <p:sldId id="624" r:id="rId21"/>
    <p:sldId id="636" r:id="rId22"/>
    <p:sldId id="623" r:id="rId23"/>
    <p:sldId id="625" r:id="rId24"/>
    <p:sldId id="634" r:id="rId25"/>
    <p:sldId id="635" r:id="rId26"/>
    <p:sldId id="626" r:id="rId27"/>
    <p:sldId id="627" r:id="rId28"/>
    <p:sldId id="702" r:id="rId29"/>
    <p:sldId id="632" r:id="rId30"/>
    <p:sldId id="630" r:id="rId31"/>
    <p:sldId id="631" r:id="rId32"/>
    <p:sldId id="658" r:id="rId33"/>
    <p:sldId id="647" r:id="rId34"/>
    <p:sldId id="620" r:id="rId35"/>
    <p:sldId id="646" r:id="rId36"/>
    <p:sldId id="599" r:id="rId37"/>
    <p:sldId id="695" r:id="rId38"/>
    <p:sldId id="724" r:id="rId39"/>
    <p:sldId id="710" r:id="rId40"/>
    <p:sldId id="536" r:id="rId41"/>
    <p:sldId id="619" r:id="rId42"/>
    <p:sldId id="618" r:id="rId43"/>
    <p:sldId id="689" r:id="rId44"/>
    <p:sldId id="692" r:id="rId45"/>
    <p:sldId id="693" r:id="rId46"/>
    <p:sldId id="690" r:id="rId47"/>
    <p:sldId id="691" r:id="rId48"/>
    <p:sldId id="593" r:id="rId49"/>
    <p:sldId id="598" r:id="rId50"/>
    <p:sldId id="680" r:id="rId51"/>
    <p:sldId id="669" r:id="rId52"/>
    <p:sldId id="704" r:id="rId53"/>
    <p:sldId id="703" r:id="rId54"/>
    <p:sldId id="678" r:id="rId55"/>
    <p:sldId id="705" r:id="rId56"/>
    <p:sldId id="706" r:id="rId57"/>
    <p:sldId id="670" r:id="rId58"/>
    <p:sldId id="665" r:id="rId59"/>
    <p:sldId id="579" r:id="rId60"/>
    <p:sldId id="580" r:id="rId61"/>
    <p:sldId id="581" r:id="rId62"/>
    <p:sldId id="711" r:id="rId63"/>
    <p:sldId id="712" r:id="rId64"/>
    <p:sldId id="713" r:id="rId65"/>
    <p:sldId id="714" r:id="rId66"/>
    <p:sldId id="715" r:id="rId67"/>
    <p:sldId id="716" r:id="rId68"/>
    <p:sldId id="717" r:id="rId69"/>
    <p:sldId id="718" r:id="rId70"/>
    <p:sldId id="719" r:id="rId71"/>
    <p:sldId id="720" r:id="rId72"/>
    <p:sldId id="721" r:id="rId73"/>
    <p:sldId id="722" r:id="rId74"/>
    <p:sldId id="723" r:id="rId75"/>
    <p:sldId id="582" r:id="rId76"/>
    <p:sldId id="682" r:id="rId77"/>
    <p:sldId id="560" r:id="rId78"/>
    <p:sldId id="707" r:id="rId79"/>
    <p:sldId id="708" r:id="rId80"/>
    <p:sldId id="562" r:id="rId81"/>
    <p:sldId id="696" r:id="rId82"/>
    <p:sldId id="547" r:id="rId83"/>
    <p:sldId id="548" r:id="rId84"/>
    <p:sldId id="563" r:id="rId85"/>
    <p:sldId id="549" r:id="rId86"/>
    <p:sldId id="550" r:id="rId87"/>
    <p:sldId id="551" r:id="rId88"/>
    <p:sldId id="697" r:id="rId89"/>
    <p:sldId id="700" r:id="rId90"/>
    <p:sldId id="699" r:id="rId91"/>
    <p:sldId id="698" r:id="rId92"/>
    <p:sldId id="681" r:id="rId93"/>
    <p:sldId id="671" r:id="rId94"/>
    <p:sldId id="672" r:id="rId95"/>
    <p:sldId id="709" r:id="rId96"/>
    <p:sldId id="673" r:id="rId97"/>
    <p:sldId id="674" r:id="rId98"/>
    <p:sldId id="675" r:id="rId99"/>
    <p:sldId id="694" r:id="rId100"/>
    <p:sldId id="559" r:id="rId101"/>
    <p:sldId id="601" r:id="rId102"/>
    <p:sldId id="584" r:id="rId103"/>
    <p:sldId id="614" r:id="rId104"/>
    <p:sldId id="350" r:id="rId105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4C7FBC"/>
    <a:srgbClr val="3F6EA7"/>
    <a:srgbClr val="89BBC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4444" autoAdjust="0"/>
  </p:normalViewPr>
  <p:slideViewPr>
    <p:cSldViewPr>
      <p:cViewPr>
        <p:scale>
          <a:sx n="70" d="100"/>
          <a:sy n="70" d="100"/>
        </p:scale>
        <p:origin x="-139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Arkusz_programu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10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Arkusz_programu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Arkusz_programu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Arkusz_programu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Arkusz_programu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autoTitleDeleted val="1"/>
    <c:view3D>
      <c:perspective val="30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1.3012313382385461E-2"/>
          <c:y val="4.2614531138153201E-2"/>
          <c:w val="0.96036949479257883"/>
          <c:h val="0.75922890320528669"/>
        </c:manualLayout>
      </c:layout>
      <c:bar3DChart>
        <c:barDir val="bar"/>
        <c:grouping val="stacked"/>
        <c:shape val="cylinder"/>
        <c:axId val="112600576"/>
        <c:axId val="112602112"/>
        <c:axId val="0"/>
      </c:bar3DChart>
      <c:catAx>
        <c:axId val="112600576"/>
        <c:scaling>
          <c:orientation val="minMax"/>
        </c:scaling>
        <c:delete val="1"/>
        <c:axPos val="l"/>
        <c:tickLblPos val="nextTo"/>
        <c:crossAx val="112602112"/>
        <c:crosses val="autoZero"/>
        <c:auto val="1"/>
        <c:lblAlgn val="ctr"/>
        <c:lblOffset val="100"/>
      </c:catAx>
      <c:valAx>
        <c:axId val="112602112"/>
        <c:scaling>
          <c:orientation val="minMax"/>
          <c:max val="1.8"/>
        </c:scaling>
        <c:axPos val="b"/>
        <c:numFmt formatCode="General" sourceLinked="1"/>
        <c:tickLblPos val="nextTo"/>
        <c:crossAx val="112600576"/>
        <c:crosses val="autoZero"/>
        <c:crossBetween val="between"/>
      </c:valAx>
      <c:spPr>
        <a:noFill/>
        <a:ln w="25400">
          <a:noFill/>
        </a:ln>
      </c:spPr>
    </c:plotArea>
    <c:plotVisOnly val="1"/>
  </c:chart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sz="2200" dirty="0">
                <a:latin typeface="Californian FB" pitchFamily="18" charset="0"/>
              </a:rPr>
              <a:t>PRZYCHODY</a:t>
            </a:r>
            <a:r>
              <a:rPr lang="pl-PL" sz="2200" baseline="0" dirty="0">
                <a:latin typeface="Californian FB" pitchFamily="18" charset="0"/>
              </a:rPr>
              <a:t> / </a:t>
            </a:r>
            <a:r>
              <a:rPr lang="pl-PL" sz="2200" baseline="0" dirty="0" smtClean="0">
                <a:latin typeface="Californian FB" pitchFamily="18" charset="0"/>
              </a:rPr>
              <a:t>KOSZTY BEZ UJĘCIA  AMORTYZACJI </a:t>
            </a:r>
          </a:p>
          <a:p>
            <a:pPr>
              <a:defRPr/>
            </a:pPr>
            <a:r>
              <a:rPr lang="pl-PL" sz="2200" baseline="0" dirty="0" smtClean="0">
                <a:latin typeface="Californian FB" pitchFamily="18" charset="0"/>
              </a:rPr>
              <a:t> </a:t>
            </a:r>
            <a:r>
              <a:rPr lang="pl-PL" sz="2200" baseline="0" dirty="0">
                <a:latin typeface="Californian FB" pitchFamily="18" charset="0"/>
              </a:rPr>
              <a:t>/WYNIK </a:t>
            </a:r>
            <a:r>
              <a:rPr lang="pl-PL" sz="2200" baseline="0" dirty="0" smtClean="0">
                <a:latin typeface="Californian FB" pitchFamily="18" charset="0"/>
              </a:rPr>
              <a:t>2023</a:t>
            </a:r>
            <a:endParaRPr lang="en-US" sz="2200" dirty="0">
              <a:latin typeface="Californian FB" pitchFamily="18" charset="0"/>
            </a:endParaRPr>
          </a:p>
        </c:rich>
      </c:tx>
      <c:layout>
        <c:manualLayout>
          <c:xMode val="edge"/>
          <c:yMode val="edge"/>
          <c:x val="0.13047970691124586"/>
          <c:y val="0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5.3364449338310423E-2"/>
          <c:y val="0.12724702520327505"/>
          <c:w val="0.6955168623512975"/>
          <c:h val="0.78146706541175315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WYNIK SPÓŁKI</c:v>
                </c:pt>
              </c:strCache>
            </c:strRef>
          </c:tx>
          <c:explosion val="10"/>
          <c:cat>
            <c:strRef>
              <c:f>Arkusz1!$A$2:$A$5</c:f>
              <c:strCache>
                <c:ptCount val="3"/>
                <c:pt idx="0">
                  <c:v>KOSZTY                          1 355 801,70</c:v>
                </c:pt>
                <c:pt idx="1">
                  <c:v>PRZYCHODY                     1 377 887,88</c:v>
                </c:pt>
                <c:pt idx="2">
                  <c:v>WYNIK SPÓŁKI W ROKU 2023                 22 086,18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1355801.7</c:v>
                </c:pt>
                <c:pt idx="1">
                  <c:v>1377887.8800000001</c:v>
                </c:pt>
                <c:pt idx="2" formatCode="#,##0.00">
                  <c:v>22086.18</c:v>
                </c:pt>
              </c:numCache>
            </c:numRef>
          </c:val>
        </c:ser>
      </c:pie3DChart>
    </c:plotArea>
    <c:legend>
      <c:legendPos val="r"/>
      <c:legendEntry>
        <c:idx val="2"/>
        <c:txPr>
          <a:bodyPr/>
          <a:lstStyle/>
          <a:p>
            <a:pPr>
              <a:defRPr sz="2200">
                <a:latin typeface="Californian FB" pitchFamily="18" charset="0"/>
              </a:defRPr>
            </a:pPr>
            <a:endParaRPr lang="pl-PL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73597987391246122"/>
          <c:y val="0.10900073403367901"/>
          <c:w val="0.26402012608754288"/>
          <c:h val="0.72658051391070044"/>
        </c:manualLayout>
      </c:layout>
      <c:txPr>
        <a:bodyPr/>
        <a:lstStyle/>
        <a:p>
          <a:pPr>
            <a:defRPr sz="2000">
              <a:latin typeface="Californian FB" pitchFamily="18" charset="0"/>
            </a:defRPr>
          </a:pPr>
          <a:endParaRPr lang="pl-PL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en-US" sz="2000" b="0" dirty="0">
                <a:latin typeface="Garamond" pitchFamily="18" charset="0"/>
              </a:rPr>
              <a:t>PRZYCHODY NETTO </a:t>
            </a:r>
            <a:r>
              <a:rPr lang="pl-PL" sz="2000" b="0" dirty="0">
                <a:latin typeface="Garamond" pitchFamily="18" charset="0"/>
              </a:rPr>
              <a:t>                          </a:t>
            </a:r>
            <a:endParaRPr lang="pl-PL" sz="2000" b="0" dirty="0" smtClean="0">
              <a:latin typeface="Garamond" pitchFamily="18" charset="0"/>
            </a:endParaRPr>
          </a:p>
          <a:p>
            <a:pPr>
              <a:defRPr/>
            </a:pPr>
            <a:r>
              <a:rPr lang="en-US" sz="2000" b="0" dirty="0" smtClean="0">
                <a:latin typeface="Garamond" pitchFamily="18" charset="0"/>
              </a:rPr>
              <a:t>ZE </a:t>
            </a:r>
            <a:r>
              <a:rPr lang="en-US" sz="2000" b="0" dirty="0">
                <a:latin typeface="Garamond" pitchFamily="18" charset="0"/>
              </a:rPr>
              <a:t>SPRZEDAŻY </a:t>
            </a:r>
            <a:r>
              <a:rPr lang="pl-PL" sz="2000" b="0" dirty="0" smtClean="0">
                <a:latin typeface="Garamond" pitchFamily="18" charset="0"/>
              </a:rPr>
              <a:t> USLUG</a:t>
            </a:r>
            <a:r>
              <a:rPr lang="en-US" sz="2000" b="0" dirty="0" smtClean="0">
                <a:latin typeface="Garamond" pitchFamily="18" charset="0"/>
              </a:rPr>
              <a:t> </a:t>
            </a:r>
            <a:endParaRPr lang="en-US" sz="2000" b="0" dirty="0">
              <a:latin typeface="Garamond" pitchFamily="18" charset="0"/>
            </a:endParaRPr>
          </a:p>
        </c:rich>
      </c:tx>
      <c:layout>
        <c:manualLayout>
          <c:xMode val="edge"/>
          <c:yMode val="edge"/>
          <c:x val="0.2968492369533538"/>
          <c:y val="4.5815239004215934E-2"/>
        </c:manualLayout>
      </c:layout>
    </c:title>
    <c:view3D>
      <c:perspective val="30"/>
    </c:view3D>
    <c:plotArea>
      <c:layout>
        <c:manualLayout>
          <c:layoutTarget val="inner"/>
          <c:xMode val="edge"/>
          <c:yMode val="edge"/>
          <c:x val="8.1917946520981694E-2"/>
          <c:y val="0.17392766245128449"/>
          <c:w val="0.89835447652378231"/>
          <c:h val="0.61276434195723728"/>
        </c:manualLayout>
      </c:layout>
      <c:bar3DChart>
        <c:barDir val="bar"/>
        <c:grouping val="stacked"/>
        <c:ser>
          <c:idx val="0"/>
          <c:order val="0"/>
          <c:tx>
            <c:strRef>
              <c:f>Arkusz1!$B$1</c:f>
              <c:strCache>
                <c:ptCount val="1"/>
                <c:pt idx="0">
                  <c:v>PRZYCHODY NETTO ZE SPRZEDAŻY PRODUKTÓW 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cat>
            <c:strRef>
              <c:f>Arkusz1!$A$2:$A$3</c:f>
              <c:strCache>
                <c:ptCount val="2"/>
                <c:pt idx="0">
                  <c:v>PRZYCHODY NETTO ROK 2022</c:v>
                </c:pt>
                <c:pt idx="1">
                  <c:v>`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911.61</c:v>
                </c:pt>
                <c:pt idx="1">
                  <c:v>133336.49</c:v>
                </c:pt>
              </c:numCache>
            </c:numRef>
          </c:val>
        </c:ser>
        <c:shape val="cylinder"/>
        <c:axId val="107719296"/>
        <c:axId val="107729280"/>
        <c:axId val="0"/>
      </c:bar3DChart>
      <c:catAx>
        <c:axId val="107719296"/>
        <c:scaling>
          <c:orientation val="minMax"/>
        </c:scaling>
        <c:delete val="1"/>
        <c:axPos val="l"/>
        <c:tickLblPos val="nextTo"/>
        <c:crossAx val="107729280"/>
        <c:crosses val="autoZero"/>
        <c:auto val="1"/>
        <c:lblAlgn val="ctr"/>
        <c:lblOffset val="100"/>
      </c:catAx>
      <c:valAx>
        <c:axId val="107729280"/>
        <c:scaling>
          <c:orientation val="minMax"/>
          <c:max val="1.4"/>
        </c:scaling>
        <c:axPos val="b"/>
        <c:majorGridlines/>
        <c:numFmt formatCode="General" sourceLinked="1"/>
        <c:tickLblPos val="nextTo"/>
        <c:crossAx val="107719296"/>
        <c:crosses val="autoZero"/>
        <c:crossBetween val="between"/>
      </c:valAx>
    </c:plotArea>
    <c:plotVisOnly val="1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sz="2000" b="0" dirty="0" smtClean="0">
                <a:latin typeface="Garamond" pitchFamily="18" charset="0"/>
              </a:rPr>
              <a:t>OGÓLNE </a:t>
            </a:r>
            <a:r>
              <a:rPr lang="en-US" sz="2000" b="0" dirty="0" smtClean="0">
                <a:latin typeface="Garamond" pitchFamily="18" charset="0"/>
              </a:rPr>
              <a:t>PRZYCHODY</a:t>
            </a:r>
            <a:r>
              <a:rPr lang="pl-PL" sz="2000" b="0" dirty="0" smtClean="0">
                <a:latin typeface="Garamond" pitchFamily="18" charset="0"/>
              </a:rPr>
              <a:t> Z DZIAŁALNOŚCI                          </a:t>
            </a:r>
          </a:p>
        </c:rich>
      </c:tx>
      <c:layout>
        <c:manualLayout>
          <c:xMode val="edge"/>
          <c:yMode val="edge"/>
          <c:x val="0.30098360349767483"/>
          <c:y val="7.6118269307245703E-2"/>
        </c:manualLayout>
      </c:layout>
    </c:title>
    <c:view3D>
      <c:perspective val="30"/>
    </c:view3D>
    <c:plotArea>
      <c:layout>
        <c:manualLayout>
          <c:layoutTarget val="inner"/>
          <c:xMode val="edge"/>
          <c:yMode val="edge"/>
          <c:x val="8.1917946520981694E-2"/>
          <c:y val="0.17392766245128449"/>
          <c:w val="0.89835447652378253"/>
          <c:h val="0.61276434195723717"/>
        </c:manualLayout>
      </c:layout>
      <c:bar3DChart>
        <c:barDir val="bar"/>
        <c:grouping val="stacked"/>
        <c:ser>
          <c:idx val="0"/>
          <c:order val="0"/>
          <c:tx>
            <c:strRef>
              <c:f>Arkusz1!$B$1</c:f>
              <c:strCache>
                <c:ptCount val="1"/>
                <c:pt idx="0">
                  <c:v>PRZYCHODY NETTO ZE SPRZEDAŻY PRODUKTÓW </c:v>
                </c:pt>
              </c:strCache>
            </c:strRef>
          </c:tx>
          <c:dPt>
            <c:idx val="0"/>
            <c:spPr>
              <a:solidFill>
                <a:srgbClr val="00B050"/>
              </a:solidFill>
            </c:spPr>
          </c:dPt>
          <c:cat>
            <c:strRef>
              <c:f>Arkusz1!$A$2:$A$3</c:f>
              <c:strCache>
                <c:ptCount val="2"/>
                <c:pt idx="0">
                  <c:v>PRZYCHODY NETTO ROK 2022</c:v>
                </c:pt>
                <c:pt idx="1">
                  <c:v>`</c:v>
                </c:pt>
              </c:strCache>
            </c:strRef>
          </c:cat>
          <c:val>
            <c:numRef>
              <c:f>Arkusz1!$B$2:$B$3</c:f>
              <c:numCache>
                <c:formatCode>General</c:formatCode>
                <c:ptCount val="2"/>
                <c:pt idx="0">
                  <c:v>911.61</c:v>
                </c:pt>
                <c:pt idx="1">
                  <c:v>133336.49</c:v>
                </c:pt>
              </c:numCache>
            </c:numRef>
          </c:val>
        </c:ser>
        <c:shape val="cylinder"/>
        <c:axId val="114807552"/>
        <c:axId val="114809088"/>
        <c:axId val="0"/>
      </c:bar3DChart>
      <c:catAx>
        <c:axId val="114807552"/>
        <c:scaling>
          <c:orientation val="minMax"/>
        </c:scaling>
        <c:delete val="1"/>
        <c:axPos val="l"/>
        <c:tickLblPos val="nextTo"/>
        <c:crossAx val="114809088"/>
        <c:crosses val="autoZero"/>
        <c:auto val="1"/>
        <c:lblAlgn val="ctr"/>
        <c:lblOffset val="100"/>
      </c:catAx>
      <c:valAx>
        <c:axId val="114809088"/>
        <c:scaling>
          <c:orientation val="minMax"/>
          <c:max val="1.6500000000000001"/>
        </c:scaling>
        <c:axPos val="b"/>
        <c:majorGridlines/>
        <c:numFmt formatCode="General" sourceLinked="1"/>
        <c:tickLblPos val="nextTo"/>
        <c:crossAx val="114807552"/>
        <c:crosses val="autoZero"/>
        <c:crossBetween val="between"/>
      </c:valAx>
    </c:plotArea>
    <c:plotVisOnly val="1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sz="2000" dirty="0" smtClean="0">
                <a:latin typeface="Californian FB" pitchFamily="18" charset="0"/>
              </a:rPr>
              <a:t>WYKORZYSTANIE</a:t>
            </a:r>
            <a:r>
              <a:rPr lang="pl-PL" sz="2000" baseline="0" dirty="0" smtClean="0">
                <a:latin typeface="Californian FB" pitchFamily="18" charset="0"/>
              </a:rPr>
              <a:t> </a:t>
            </a:r>
            <a:r>
              <a:rPr lang="en-US" sz="2000" dirty="0" smtClean="0">
                <a:latin typeface="Californian FB" pitchFamily="18" charset="0"/>
              </a:rPr>
              <a:t> OBIEKTÓW</a:t>
            </a:r>
            <a:r>
              <a:rPr lang="pl-PL" sz="2000" baseline="0" dirty="0" smtClean="0">
                <a:latin typeface="Californian FB" pitchFamily="18" charset="0"/>
              </a:rPr>
              <a:t> </a:t>
            </a:r>
            <a:r>
              <a:rPr lang="pl-PL" sz="2000" dirty="0" smtClean="0">
                <a:latin typeface="Californian FB" pitchFamily="18" charset="0"/>
              </a:rPr>
              <a:t> </a:t>
            </a:r>
          </a:p>
          <a:p>
            <a:pPr>
              <a:defRPr/>
            </a:pPr>
            <a:r>
              <a:rPr lang="pl-PL" sz="2000" dirty="0" smtClean="0">
                <a:latin typeface="Californian FB" pitchFamily="18" charset="0"/>
              </a:rPr>
              <a:t>w </a:t>
            </a:r>
            <a:r>
              <a:rPr lang="pl-PL" sz="2000" dirty="0">
                <a:latin typeface="Californian FB" pitchFamily="18" charset="0"/>
              </a:rPr>
              <a:t>roku </a:t>
            </a:r>
            <a:r>
              <a:rPr lang="pl-PL" sz="2000" dirty="0" smtClean="0">
                <a:latin typeface="Californian FB" pitchFamily="18" charset="0"/>
              </a:rPr>
              <a:t>2023</a:t>
            </a:r>
            <a:endParaRPr lang="en-US" sz="2000" dirty="0">
              <a:latin typeface="Californian FB" pitchFamily="18" charset="0"/>
            </a:endParaRPr>
          </a:p>
        </c:rich>
      </c:tx>
      <c:layout>
        <c:manualLayout>
          <c:xMode val="edge"/>
          <c:yMode val="edge"/>
          <c:x val="8.3268364508090539E-2"/>
          <c:y val="5.0036571426452514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1.80789695082283E-2"/>
          <c:y val="0.15131647864905429"/>
          <c:w val="0.66742003614847811"/>
          <c:h val="0.84574019361999986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UŻYTKOWANIE OBIEKTÓW PRZEZ SZKOŁY</c:v>
                </c:pt>
              </c:strCache>
            </c:strRef>
          </c:tx>
          <c:explosion val="25"/>
          <c:cat>
            <c:strRef>
              <c:f>Arkusz1!$A$2:$A$5</c:f>
              <c:strCache>
                <c:ptCount val="4"/>
                <c:pt idx="0">
                  <c:v>Szkoła podstawowa nr 1 </c:v>
                </c:pt>
                <c:pt idx="1">
                  <c:v>Szkoła podstawowa nr 2 </c:v>
                </c:pt>
                <c:pt idx="2">
                  <c:v>Zespół Szkół Technicznych </c:v>
                </c:pt>
                <c:pt idx="3">
                  <c:v>Liceum ogólnokształcące 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 formatCode="#,##0">
                  <c:v>39912</c:v>
                </c:pt>
                <c:pt idx="1">
                  <c:v>122480</c:v>
                </c:pt>
                <c:pt idx="2">
                  <c:v>24768</c:v>
                </c:pt>
                <c:pt idx="3">
                  <c:v>17112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1423097235912094"/>
          <c:y val="0.21591603311731172"/>
          <c:w val="0.38393281568971688"/>
          <c:h val="0.67069366329211555"/>
        </c:manualLayout>
      </c:layout>
      <c:txPr>
        <a:bodyPr/>
        <a:lstStyle/>
        <a:p>
          <a:pPr>
            <a:defRPr sz="2200" baseline="0">
              <a:latin typeface="Californian FB" pitchFamily="18" charset="0"/>
            </a:defRPr>
          </a:pPr>
          <a:endParaRPr lang="pl-PL"/>
        </a:p>
      </c:txPr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en-US" b="0" dirty="0">
                <a:latin typeface="Californian FB" pitchFamily="18" charset="0"/>
              </a:rPr>
              <a:t>STOWARZYSZENIA I KLUBY OBJĘTE </a:t>
            </a:r>
            <a:r>
              <a:rPr lang="en-US" b="0" dirty="0" smtClean="0">
                <a:latin typeface="Californian FB" pitchFamily="18" charset="0"/>
              </a:rPr>
              <a:t>UMOWĄ</a:t>
            </a:r>
            <a:r>
              <a:rPr lang="pl-PL" b="0" dirty="0" smtClean="0">
                <a:latin typeface="Californian FB" pitchFamily="18" charset="0"/>
              </a:rPr>
              <a:t>  </a:t>
            </a:r>
          </a:p>
          <a:p>
            <a:pPr>
              <a:defRPr/>
            </a:pPr>
            <a:r>
              <a:rPr lang="en-US" b="0" dirty="0" smtClean="0">
                <a:latin typeface="Californian FB" pitchFamily="18" charset="0"/>
              </a:rPr>
              <a:t>NA </a:t>
            </a:r>
            <a:r>
              <a:rPr lang="en-US" b="0" dirty="0">
                <a:latin typeface="Californian FB" pitchFamily="18" charset="0"/>
              </a:rPr>
              <a:t>WYKORZYSTANIE OBIEKTÓW </a:t>
            </a:r>
            <a:r>
              <a:rPr lang="en-US" b="0" dirty="0" smtClean="0">
                <a:latin typeface="Californian FB" pitchFamily="18" charset="0"/>
              </a:rPr>
              <a:t>SPÓŁKI</a:t>
            </a:r>
            <a:endParaRPr lang="en-US" b="0" dirty="0">
              <a:latin typeface="Californian FB" pitchFamily="18" charset="0"/>
            </a:endParaRPr>
          </a:p>
        </c:rich>
      </c:tx>
      <c:layout>
        <c:manualLayout>
          <c:xMode val="edge"/>
          <c:yMode val="edge"/>
          <c:x val="8.9598301705954522E-2"/>
          <c:y val="1.2711897109904792E-3"/>
        </c:manualLayout>
      </c:layout>
    </c:title>
    <c:plotArea>
      <c:layout>
        <c:manualLayout>
          <c:layoutTarget val="inner"/>
          <c:xMode val="edge"/>
          <c:yMode val="edge"/>
          <c:x val="8.4295911989297728E-2"/>
          <c:y val="0.17840171501651866"/>
          <c:w val="0.58207774524519651"/>
          <c:h val="0.80400547337971773"/>
        </c:manualLayout>
      </c:layout>
      <c:barChart>
        <c:barDir val="col"/>
        <c:grouping val="stacked"/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STOWARZYSZENIA I KLUBY OBJĘTE UMOWĄ RAZZEM Z LIMITAMI NA WYKORZYSTANIE OBIEKTÓW SPÓŁKI </c:v>
                </c:pt>
              </c:strCache>
            </c:strRef>
          </c:tx>
          <c:cat>
            <c:strRef>
              <c:f>Arkusz1!$A$2:$A$14</c:f>
              <c:strCache>
                <c:ptCount val="12"/>
                <c:pt idx="0">
                  <c:v>Uczniowski Klub Sportowy ,,Mikst" Międzychód</c:v>
                </c:pt>
                <c:pt idx="1">
                  <c:v>Miejski Klub Sportowy ,,WARTA"</c:v>
                </c:pt>
                <c:pt idx="2">
                  <c:v>Stowarzyszenie Uniwersytet Trzeciego Wieku </c:v>
                </c:pt>
                <c:pt idx="3">
                  <c:v>Klub Tenisa Stołowego ,,JEZIORAK"</c:v>
                </c:pt>
                <c:pt idx="4">
                  <c:v>Międzychodzki Klub Sportowy ,,SOKÓŁ"</c:v>
                </c:pt>
                <c:pt idx="5">
                  <c:v>Międzyszkolny Uczniowski Klub Sportowy ,,Jedynka"</c:v>
                </c:pt>
                <c:pt idx="6">
                  <c:v>Akademia Piłkarska ,,WARTA"</c:v>
                </c:pt>
                <c:pt idx="7">
                  <c:v>MMA ,,DEVIL" Sporty Walki </c:v>
                </c:pt>
                <c:pt idx="8">
                  <c:v>Międzychodzkie Towarzystwo Piłki Siatkowej </c:v>
                </c:pt>
                <c:pt idx="9">
                  <c:v>Stowarzyszenie Stif&amp;Af Family</c:v>
                </c:pt>
                <c:pt idx="10">
                  <c:v>Szkolny Związek Sportowy Powiatu Międzychodzkiego </c:v>
                </c:pt>
                <c:pt idx="11">
                  <c:v>Stowarzyszenie Aktywny Międzychód </c:v>
                </c:pt>
              </c:strCache>
            </c:strRef>
          </c:cat>
          <c:val>
            <c:numRef>
              <c:f>Arkusz1!$B$2:$B$14</c:f>
              <c:numCache>
                <c:formatCode>0.00</c:formatCode>
                <c:ptCount val="13"/>
                <c:pt idx="0">
                  <c:v>96422.399999999994</c:v>
                </c:pt>
                <c:pt idx="1">
                  <c:v>185862.6</c:v>
                </c:pt>
                <c:pt idx="2">
                  <c:v>6624</c:v>
                </c:pt>
                <c:pt idx="3">
                  <c:v>28690</c:v>
                </c:pt>
                <c:pt idx="4">
                  <c:v>78777.600000000006</c:v>
                </c:pt>
                <c:pt idx="5">
                  <c:v>20892</c:v>
                </c:pt>
                <c:pt idx="6">
                  <c:v>26235</c:v>
                </c:pt>
                <c:pt idx="7">
                  <c:v>27216</c:v>
                </c:pt>
                <c:pt idx="8">
                  <c:v>5832</c:v>
                </c:pt>
                <c:pt idx="9">
                  <c:v>4626.72</c:v>
                </c:pt>
                <c:pt idx="10">
                  <c:v>9855</c:v>
                </c:pt>
                <c:pt idx="11">
                  <c:v>7138</c:v>
                </c:pt>
              </c:numCache>
            </c:numRef>
          </c:val>
        </c:ser>
        <c:overlap val="100"/>
        <c:axId val="115616384"/>
        <c:axId val="115638656"/>
      </c:barChart>
      <c:catAx>
        <c:axId val="115616384"/>
        <c:scaling>
          <c:orientation val="minMax"/>
        </c:scaling>
        <c:delete val="1"/>
        <c:axPos val="b"/>
        <c:tickLblPos val="nextTo"/>
        <c:crossAx val="115638656"/>
        <c:crossesAt val="0.1"/>
        <c:auto val="1"/>
        <c:lblAlgn val="ctr"/>
        <c:lblOffset val="100"/>
      </c:catAx>
      <c:valAx>
        <c:axId val="115638656"/>
        <c:scaling>
          <c:orientation val="minMax"/>
          <c:max val="200000"/>
        </c:scaling>
        <c:axPos val="l"/>
        <c:majorGridlines/>
        <c:numFmt formatCode="0.00" sourceLinked="1"/>
        <c:tickLblPos val="nextTo"/>
        <c:crossAx val="115616384"/>
        <c:crosses val="autoZero"/>
        <c:crossBetween val="between"/>
        <c:majorUnit val="10000"/>
      </c:valAx>
    </c:plotArea>
    <c:legend>
      <c:legendPos val="r"/>
      <c:layout>
        <c:manualLayout>
          <c:xMode val="edge"/>
          <c:yMode val="edge"/>
          <c:x val="0.6817487440136466"/>
          <c:y val="6.2020211008412471E-2"/>
          <c:w val="0.31825120926658701"/>
          <c:h val="0.9235654056616065"/>
        </c:manualLayout>
      </c:layout>
      <c:txPr>
        <a:bodyPr/>
        <a:lstStyle/>
        <a:p>
          <a:pPr>
            <a:defRPr sz="1200"/>
          </a:pPr>
          <a:endParaRPr lang="pl-PL"/>
        </a:p>
      </c:txPr>
    </c:legend>
    <c:plotVisOnly val="1"/>
  </c:chart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b="0" dirty="0">
                <a:latin typeface="Garamond" pitchFamily="18" charset="0"/>
              </a:rPr>
              <a:t>UZYSKANE</a:t>
            </a:r>
            <a:r>
              <a:rPr lang="pl-PL" b="0" baseline="0" dirty="0">
                <a:latin typeface="Garamond" pitchFamily="18" charset="0"/>
              </a:rPr>
              <a:t> PRZYCHODY</a:t>
            </a:r>
            <a:r>
              <a:rPr lang="pl-PL" b="0" dirty="0">
                <a:latin typeface="Garamond" pitchFamily="18" charset="0"/>
              </a:rPr>
              <a:t> Z WYNAJMU</a:t>
            </a:r>
            <a:r>
              <a:rPr lang="en-US" b="0" dirty="0">
                <a:latin typeface="Garamond" pitchFamily="18" charset="0"/>
              </a:rPr>
              <a:t> OBIEKTÓW SPÓŁKI</a:t>
            </a:r>
            <a:endParaRPr lang="pl-PL" b="0" dirty="0">
              <a:latin typeface="Garamond" pitchFamily="18" charset="0"/>
            </a:endParaRPr>
          </a:p>
          <a:p>
            <a:pPr>
              <a:defRPr/>
            </a:pPr>
            <a:r>
              <a:rPr lang="pl-PL" b="0" dirty="0" smtClean="0">
                <a:latin typeface="Garamond" pitchFamily="18" charset="0"/>
              </a:rPr>
              <a:t>MIERZYN</a:t>
            </a:r>
            <a:r>
              <a:rPr lang="pl-PL" b="0" baseline="0" dirty="0" smtClean="0">
                <a:latin typeface="Garamond" pitchFamily="18" charset="0"/>
              </a:rPr>
              <a:t> </a:t>
            </a:r>
            <a:r>
              <a:rPr lang="pl-PL" b="0" baseline="0" dirty="0">
                <a:latin typeface="Garamond" pitchFamily="18" charset="0"/>
              </a:rPr>
              <a:t>- DRZEWCE </a:t>
            </a:r>
            <a:r>
              <a:rPr lang="en-US" b="0" dirty="0">
                <a:latin typeface="Garamond" pitchFamily="18" charset="0"/>
              </a:rPr>
              <a:t> </a:t>
            </a:r>
            <a:r>
              <a:rPr lang="pl-PL" b="0" dirty="0">
                <a:latin typeface="Garamond" pitchFamily="18" charset="0"/>
              </a:rPr>
              <a:t>             </a:t>
            </a:r>
          </a:p>
          <a:p>
            <a:pPr>
              <a:defRPr/>
            </a:pPr>
            <a:endParaRPr lang="en-US" dirty="0">
              <a:latin typeface="Garamond" pitchFamily="18" charset="0"/>
            </a:endParaRPr>
          </a:p>
        </c:rich>
      </c:tx>
      <c:layout>
        <c:manualLayout>
          <c:xMode val="edge"/>
          <c:yMode val="edge"/>
          <c:x val="0.15020519064217108"/>
          <c:y val="1.8568449706968568E-2"/>
        </c:manualLayout>
      </c:layout>
    </c:title>
    <c:view3D>
      <c:perspective val="30"/>
    </c:view3D>
    <c:plotArea>
      <c:layout>
        <c:manualLayout>
          <c:layoutTarget val="inner"/>
          <c:xMode val="edge"/>
          <c:yMode val="edge"/>
          <c:x val="8.6691817557971562E-2"/>
          <c:y val="0.14657452962575362"/>
          <c:w val="0.6633395449902777"/>
          <c:h val="0.83583265877045976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STOWARZYSZENIA I KLUBY OBJĘTE UMOWĄ RAZZEM Z LIMITAMI NA WYKORZYSTANIE OBIEKTÓW SPÓŁKI </c:v>
                </c:pt>
              </c:strCache>
            </c:strRef>
          </c:tx>
          <c:cat>
            <c:strRef>
              <c:f>Arkusz1!$A$2:$A$5</c:f>
              <c:strCache>
                <c:ptCount val="4"/>
                <c:pt idx="0">
                  <c:v>DOMKI KEMPINGOWE TYPU WIATRAK </c:v>
                </c:pt>
                <c:pt idx="1">
                  <c:v>POLE BIWAKOWE </c:v>
                </c:pt>
                <c:pt idx="2">
                  <c:v>PARKOMAT </c:v>
                </c:pt>
                <c:pt idx="3">
                  <c:v>DZIERŻAWY OBIEKTY I GRUNTY </c:v>
                </c:pt>
              </c:strCache>
            </c:strRef>
          </c:cat>
          <c:val>
            <c:numRef>
              <c:f>Arkusz1!$B$2:$B$5</c:f>
              <c:numCache>
                <c:formatCode>0.00</c:formatCode>
                <c:ptCount val="4"/>
                <c:pt idx="0">
                  <c:v>64000</c:v>
                </c:pt>
                <c:pt idx="1">
                  <c:v>20000</c:v>
                </c:pt>
                <c:pt idx="2">
                  <c:v>14568</c:v>
                </c:pt>
                <c:pt idx="3">
                  <c:v>157000</c:v>
                </c:pt>
              </c:numCache>
            </c:numRef>
          </c:val>
        </c:ser>
        <c:shape val="cylinder"/>
        <c:axId val="114975104"/>
        <c:axId val="114976640"/>
        <c:axId val="0"/>
      </c:bar3DChart>
      <c:catAx>
        <c:axId val="114975104"/>
        <c:scaling>
          <c:orientation val="minMax"/>
        </c:scaling>
        <c:delete val="1"/>
        <c:axPos val="b"/>
        <c:tickLblPos val="nextTo"/>
        <c:crossAx val="114976640"/>
        <c:crossesAt val="0.1"/>
        <c:auto val="1"/>
        <c:lblAlgn val="ctr"/>
        <c:lblOffset val="100"/>
      </c:catAx>
      <c:valAx>
        <c:axId val="114976640"/>
        <c:scaling>
          <c:orientation val="minMax"/>
          <c:max val="190000"/>
        </c:scaling>
        <c:axPos val="l"/>
        <c:majorGridlines/>
        <c:numFmt formatCode="0.00" sourceLinked="1"/>
        <c:tickLblPos val="nextTo"/>
        <c:crossAx val="114975104"/>
        <c:crosses val="autoZero"/>
        <c:crossBetween val="between"/>
        <c:majorUnit val="10000"/>
      </c:valAx>
    </c:plotArea>
    <c:legend>
      <c:legendPos val="r"/>
      <c:layout>
        <c:manualLayout>
          <c:xMode val="edge"/>
          <c:yMode val="edge"/>
          <c:x val="0.68174879936026467"/>
          <c:y val="9.7652793598288726E-2"/>
          <c:w val="0.28705414860979656"/>
          <c:h val="0.84244102928230891"/>
        </c:manualLayout>
      </c:layout>
      <c:txPr>
        <a:bodyPr/>
        <a:lstStyle/>
        <a:p>
          <a:pPr>
            <a:defRPr sz="2000"/>
          </a:pPr>
          <a:endParaRPr lang="pl-PL"/>
        </a:p>
      </c:txPr>
    </c:legend>
    <c:plotVisOnly val="1"/>
  </c:chart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sz="2400" b="1" i="0" baseline="0" dirty="0" smtClean="0">
                <a:latin typeface="Californian FB" pitchFamily="18" charset="0"/>
              </a:rPr>
              <a:t>ROK 2023 PRZYCHODY</a:t>
            </a:r>
            <a:endParaRPr lang="pl-PL" sz="2400" dirty="0" smtClean="0">
              <a:latin typeface="Californian FB" pitchFamily="18" charset="0"/>
            </a:endParaRPr>
          </a:p>
          <a:p>
            <a:pPr>
              <a:defRPr/>
            </a:pPr>
            <a:r>
              <a:rPr lang="pl-PL" sz="2400" b="1" i="0" baseline="0" dirty="0" smtClean="0">
                <a:latin typeface="Californian FB" pitchFamily="18" charset="0"/>
              </a:rPr>
              <a:t> 1 377 887,88</a:t>
            </a:r>
            <a:endParaRPr lang="pl-PL" sz="2400" dirty="0" smtClean="0">
              <a:latin typeface="Californian FB" pitchFamily="18" charset="0"/>
            </a:endParaRPr>
          </a:p>
          <a:p>
            <a:pPr>
              <a:defRPr/>
            </a:pPr>
            <a:r>
              <a:rPr lang="en-US" sz="2400" b="1" i="0" baseline="0" dirty="0" smtClean="0">
                <a:latin typeface="Californian FB" pitchFamily="18" charset="0"/>
              </a:rPr>
              <a:t>Z PODZIAŁEM NA WYDZIAŁ</a:t>
            </a:r>
          </a:p>
          <a:p>
            <a:pPr>
              <a:defRPr/>
            </a:pPr>
            <a:endParaRPr lang="en-US" sz="2000" dirty="0">
              <a:latin typeface="Californian FB" pitchFamily="18" charset="0"/>
            </a:endParaRPr>
          </a:p>
        </c:rich>
      </c:tx>
      <c:layout>
        <c:manualLayout>
          <c:xMode val="edge"/>
          <c:yMode val="edge"/>
          <c:x val="0.20323863903278591"/>
          <c:y val="5.3021071394014567E-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6751113234856198"/>
          <c:w val="0.64312275666921292"/>
          <c:h val="0.63248886765143864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KOSZTY Z PODZIAŁEM NA WYDZIAŁ WYRAŻONE W PROCENTACH </c:v>
                </c:pt>
              </c:strCache>
            </c:strRef>
          </c:tx>
          <c:explosion val="10"/>
          <c:dPt>
            <c:idx val="2"/>
            <c:spPr>
              <a:solidFill>
                <a:srgbClr val="00B050"/>
              </a:solidFill>
            </c:spPr>
          </c:dPt>
          <c:cat>
            <c:strRef>
              <c:f>Arkusz1!$A$2:$A$4</c:f>
              <c:strCache>
                <c:ptCount val="3"/>
                <c:pt idx="0">
                  <c:v>MIERZYN - DRZEWCE </c:v>
                </c:pt>
                <c:pt idx="1">
                  <c:v>STADION SPORTOWA </c:v>
                </c:pt>
                <c:pt idx="2">
                  <c:v>HALA DWORCOWA 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471984.88</c:v>
                </c:pt>
                <c:pt idx="1">
                  <c:v>348007.25</c:v>
                </c:pt>
                <c:pt idx="2">
                  <c:v>470374.64999999985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8383003236670272"/>
          <c:y val="0.31604365065916562"/>
          <c:w val="0.37638213216979466"/>
          <c:h val="0.65345660288506169"/>
        </c:manualLayout>
      </c:layout>
      <c:txPr>
        <a:bodyPr/>
        <a:lstStyle/>
        <a:p>
          <a:pPr>
            <a:defRPr sz="2000"/>
          </a:pPr>
          <a:endParaRPr lang="pl-PL"/>
        </a:p>
      </c:txPr>
    </c:legend>
    <c:plotVisOnly val="1"/>
  </c:chart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sz="2400" b="1" i="0" u="none" strike="noStrike" baseline="0" dirty="0" smtClean="0">
                <a:latin typeface="Californian FB" pitchFamily="18" charset="0"/>
              </a:rPr>
              <a:t>ROK 2023 – KOSZTY</a:t>
            </a:r>
          </a:p>
          <a:p>
            <a:pPr>
              <a:defRPr/>
            </a:pPr>
            <a:r>
              <a:rPr lang="pl-PL" sz="2400" b="1" i="0" u="none" strike="noStrike" baseline="0" dirty="0" smtClean="0">
                <a:latin typeface="Californian FB" pitchFamily="18" charset="0"/>
              </a:rPr>
              <a:t> 1 677 365,78</a:t>
            </a:r>
          </a:p>
          <a:p>
            <a:pPr>
              <a:defRPr/>
            </a:pPr>
            <a:r>
              <a:rPr lang="en-US" sz="2000" dirty="0" smtClean="0">
                <a:latin typeface="Californian FB" pitchFamily="18" charset="0"/>
              </a:rPr>
              <a:t>Z </a:t>
            </a:r>
            <a:r>
              <a:rPr lang="en-US" sz="2000" dirty="0">
                <a:latin typeface="Californian FB" pitchFamily="18" charset="0"/>
              </a:rPr>
              <a:t>PODZIAŁEM NA </a:t>
            </a:r>
            <a:r>
              <a:rPr lang="en-US" sz="2000" dirty="0" smtClean="0">
                <a:latin typeface="Californian FB" pitchFamily="18" charset="0"/>
              </a:rPr>
              <a:t>WYDZIAŁ</a:t>
            </a:r>
            <a:endParaRPr lang="en-US" sz="2000" dirty="0">
              <a:latin typeface="Californian FB" pitchFamily="18" charset="0"/>
            </a:endParaRPr>
          </a:p>
        </c:rich>
      </c:tx>
      <c:layout>
        <c:manualLayout>
          <c:xMode val="edge"/>
          <c:yMode val="edge"/>
          <c:x val="0.24531728818470497"/>
          <c:y val="0.1303704379799982"/>
        </c:manualLayout>
      </c:layout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0"/>
          <c:y val="0.36751113234856198"/>
          <c:w val="0.6431227566692137"/>
          <c:h val="0.63248886765143864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KOSZTY Z PODZIAŁEM NA WYDZIAŁ WYRAŻONE W PROCENTACH </c:v>
                </c:pt>
              </c:strCache>
            </c:strRef>
          </c:tx>
          <c:explosion val="24"/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explosion val="22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explosion val="6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Arkusz1!$A$2:$A$4</c:f>
              <c:strCache>
                <c:ptCount val="3"/>
                <c:pt idx="0">
                  <c:v>MIERZYN - DRZEWCE </c:v>
                </c:pt>
                <c:pt idx="1">
                  <c:v>STADION SPORTOWA </c:v>
                </c:pt>
                <c:pt idx="2">
                  <c:v>HALA DWORCOWA 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216875.47</c:v>
                </c:pt>
                <c:pt idx="1">
                  <c:v>547396.23</c:v>
                </c:pt>
                <c:pt idx="2">
                  <c:v>526863.93999999936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2149465620015543"/>
          <c:y val="0.40481530256998682"/>
          <c:w val="0.37638213216979516"/>
          <c:h val="0.56780392222101861"/>
        </c:manualLayout>
      </c:layout>
      <c:txPr>
        <a:bodyPr/>
        <a:lstStyle/>
        <a:p>
          <a:pPr>
            <a:defRPr sz="2000"/>
          </a:pPr>
          <a:endParaRPr lang="pl-PL"/>
        </a:p>
      </c:txPr>
    </c:legend>
    <c:plotVisOnly val="1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pl-PL"/>
  <c:chart>
    <c:title>
      <c:tx>
        <c:rich>
          <a:bodyPr/>
          <a:lstStyle/>
          <a:p>
            <a:pPr>
              <a:defRPr/>
            </a:pPr>
            <a:r>
              <a:rPr lang="pl-PL" sz="2200" dirty="0">
                <a:latin typeface="Californian FB" pitchFamily="18" charset="0"/>
              </a:rPr>
              <a:t>PRZYCHODY</a:t>
            </a:r>
            <a:r>
              <a:rPr lang="pl-PL" sz="2200" baseline="0" dirty="0">
                <a:latin typeface="Californian FB" pitchFamily="18" charset="0"/>
              </a:rPr>
              <a:t> / KOSZTY /WYNIK </a:t>
            </a:r>
            <a:r>
              <a:rPr lang="pl-PL" sz="2200" baseline="0" dirty="0" smtClean="0">
                <a:latin typeface="Californian FB" pitchFamily="18" charset="0"/>
              </a:rPr>
              <a:t>2023</a:t>
            </a:r>
            <a:endParaRPr lang="en-US" sz="2200" dirty="0">
              <a:latin typeface="Californian FB" pitchFamily="18" charset="0"/>
            </a:endParaRPr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5.3364449338310423E-2"/>
          <c:y val="0.12724702520327505"/>
          <c:w val="0.6955168623512975"/>
          <c:h val="0.78146706541175326"/>
        </c:manualLayout>
      </c:layout>
      <c:pie3D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WYNIK SPÓŁKI</c:v>
                </c:pt>
              </c:strCache>
            </c:strRef>
          </c:tx>
          <c:explosion val="10"/>
          <c:cat>
            <c:strRef>
              <c:f>Arkusz1!$A$2:$A$5</c:f>
              <c:strCache>
                <c:ptCount val="3"/>
                <c:pt idx="0">
                  <c:v>KOSZTY                          1 677 365,78</c:v>
                </c:pt>
                <c:pt idx="1">
                  <c:v>PRZYCHODY                     1 377 887,88</c:v>
                </c:pt>
                <c:pt idx="2">
                  <c:v>WYNIK SPÓŁKI W ROKU 2023                 -299 477,90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1757500.3</c:v>
                </c:pt>
                <c:pt idx="1">
                  <c:v>1460775.43</c:v>
                </c:pt>
                <c:pt idx="2" formatCode="#,##0.00">
                  <c:v>299477.90000000002</c:v>
                </c:pt>
              </c:numCache>
            </c:numRef>
          </c:val>
        </c:ser>
      </c:pie3DChart>
    </c:plotArea>
    <c:legend>
      <c:legendPos val="r"/>
      <c:legendEntry>
        <c:idx val="2"/>
        <c:txPr>
          <a:bodyPr/>
          <a:lstStyle/>
          <a:p>
            <a:pPr>
              <a:defRPr sz="2200">
                <a:latin typeface="Californian FB" pitchFamily="18" charset="0"/>
              </a:defRPr>
            </a:pPr>
            <a:endParaRPr lang="pl-PL"/>
          </a:p>
        </c:txPr>
      </c:legendEntry>
      <c:legendEntry>
        <c:idx val="3"/>
        <c:delete val="1"/>
      </c:legendEntry>
      <c:layout>
        <c:manualLayout>
          <c:xMode val="edge"/>
          <c:yMode val="edge"/>
          <c:x val="0.73597987391246111"/>
          <c:y val="0.10900073403367898"/>
          <c:w val="0.26402012608754288"/>
          <c:h val="0.72658051391070044"/>
        </c:manualLayout>
      </c:layout>
      <c:txPr>
        <a:bodyPr/>
        <a:lstStyle/>
        <a:p>
          <a:pPr>
            <a:defRPr sz="2000">
              <a:latin typeface="Californian FB" pitchFamily="18" charset="0"/>
            </a:defRPr>
          </a:pPr>
          <a:endParaRPr lang="pl-PL"/>
        </a:p>
      </c:txPr>
    </c:legend>
    <c:plotVisOnly val="1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0.56589</cdr:x>
      <cdr:y>0.54546</cdr:y>
    </cdr:from>
    <cdr:to>
      <cdr:x>0.86414</cdr:x>
      <cdr:y>0.63725</cdr:y>
    </cdr:to>
    <cdr:sp macro="" textlink="">
      <cdr:nvSpPr>
        <cdr:cNvPr id="2" name="pole tekstowe 8"/>
        <cdr:cNvSpPr txBox="1"/>
      </cdr:nvSpPr>
      <cdr:spPr>
        <a:xfrm xmlns:a="http://schemas.openxmlformats.org/drawingml/2006/main">
          <a:off x="5214974" y="2743208"/>
          <a:ext cx="2748523" cy="4616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pl-PL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endParaRPr lang="pl-PL" sz="2400" dirty="0">
            <a:solidFill>
              <a:schemeClr val="bg1"/>
            </a:solidFill>
            <a:latin typeface="Californian FB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0.56589</cdr:x>
      <cdr:y>0.54546</cdr:y>
    </cdr:from>
    <cdr:to>
      <cdr:x>0.86414</cdr:x>
      <cdr:y>0.63725</cdr:y>
    </cdr:to>
    <cdr:sp macro="" textlink="">
      <cdr:nvSpPr>
        <cdr:cNvPr id="2" name="pole tekstowe 8"/>
        <cdr:cNvSpPr txBox="1"/>
      </cdr:nvSpPr>
      <cdr:spPr>
        <a:xfrm xmlns:a="http://schemas.openxmlformats.org/drawingml/2006/main">
          <a:off x="5214974" y="2743208"/>
          <a:ext cx="2748523" cy="4616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pl-PL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endParaRPr lang="pl-PL" sz="2400" dirty="0">
            <a:solidFill>
              <a:schemeClr val="bg1"/>
            </a:solidFill>
            <a:latin typeface="Californian FB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0.56589</cdr:x>
      <cdr:y>0.54546</cdr:y>
    </cdr:from>
    <cdr:to>
      <cdr:x>0.86414</cdr:x>
      <cdr:y>0.63725</cdr:y>
    </cdr:to>
    <cdr:sp macro="" textlink="">
      <cdr:nvSpPr>
        <cdr:cNvPr id="2" name="pole tekstowe 8"/>
        <cdr:cNvSpPr txBox="1"/>
      </cdr:nvSpPr>
      <cdr:spPr>
        <a:xfrm xmlns:a="http://schemas.openxmlformats.org/drawingml/2006/main">
          <a:off x="5214974" y="2743208"/>
          <a:ext cx="2748523" cy="46163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pl-PL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Arial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Arial" charset="0"/>
            </a:defRPr>
          </a:lvl9pPr>
        </a:lstStyle>
        <a:p xmlns:a="http://schemas.openxmlformats.org/drawingml/2006/main">
          <a:endParaRPr lang="pl-PL" sz="2400" dirty="0">
            <a:solidFill>
              <a:schemeClr val="bg1"/>
            </a:solidFill>
            <a:latin typeface="Californian FB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0.6816</cdr:x>
      <cdr:y>0.34358</cdr:y>
    </cdr:from>
    <cdr:to>
      <cdr:x>0.97893</cdr:x>
      <cdr:y>0.93436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6040929" y="2044931"/>
          <a:ext cx="2635134" cy="35162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  <cdr:relSizeAnchor xmlns:cdr="http://schemas.openxmlformats.org/drawingml/2006/chartDrawing">
    <cdr:from>
      <cdr:x>0.68782</cdr:x>
      <cdr:y>0.16323</cdr:y>
    </cdr:from>
    <cdr:to>
      <cdr:x>1</cdr:x>
      <cdr:y>0.62093</cdr:y>
    </cdr:to>
    <cdr:sp macro="" textlink="">
      <cdr:nvSpPr>
        <cdr:cNvPr id="4" name="pole tekstowe 3"/>
        <cdr:cNvSpPr txBox="1"/>
      </cdr:nvSpPr>
      <cdr:spPr>
        <a:xfrm xmlns:a="http://schemas.openxmlformats.org/drawingml/2006/main">
          <a:off x="6096000" y="971551"/>
          <a:ext cx="2766810" cy="2724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0.6816</cdr:x>
      <cdr:y>0.34358</cdr:y>
    </cdr:from>
    <cdr:to>
      <cdr:x>0.97893</cdr:x>
      <cdr:y>0.93436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6067864" y="1513581"/>
          <a:ext cx="2646945" cy="26025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  <cdr:relSizeAnchor xmlns:cdr="http://schemas.openxmlformats.org/drawingml/2006/chartDrawing">
    <cdr:from>
      <cdr:x>0.68782</cdr:x>
      <cdr:y>0.16323</cdr:y>
    </cdr:from>
    <cdr:to>
      <cdr:x>1</cdr:x>
      <cdr:y>0.62093</cdr:y>
    </cdr:to>
    <cdr:sp macro="" textlink="">
      <cdr:nvSpPr>
        <cdr:cNvPr id="4" name="pole tekstowe 3"/>
        <cdr:cNvSpPr txBox="1"/>
      </cdr:nvSpPr>
      <cdr:spPr>
        <a:xfrm xmlns:a="http://schemas.openxmlformats.org/drawingml/2006/main">
          <a:off x="6096000" y="971551"/>
          <a:ext cx="2766810" cy="27241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pl-PL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309615A-C8ED-470A-9A6A-D7AC74B934D9}" type="datetimeFigureOut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F0451C8-EB26-4B53-88A3-E5AFF8A0590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dirty="0" smtClean="0"/>
              <a:t>Jazd a</a:t>
            </a:r>
          </a:p>
          <a:p>
            <a:endParaRPr lang="pl-PL" dirty="0" smtClean="0"/>
          </a:p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10</a:t>
            </a:fld>
            <a:endParaRPr lang="pl-PL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100</a:t>
            </a:fld>
            <a:endParaRPr lang="pl-PL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77B2A1-8C95-47EA-948C-3B4598F7A21E}" type="slidenum">
              <a:rPr lang="pl-PL" smtClean="0"/>
              <a:pPr>
                <a:defRPr/>
              </a:pPr>
              <a:t>101</a:t>
            </a:fld>
            <a:endParaRPr lang="pl-PL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79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4A2331-78E7-47A0-9342-E8B7ED7C0373}" type="slidenum">
              <a:rPr lang="pl-PL" smtClean="0"/>
              <a:pPr>
                <a:defRPr/>
              </a:pPr>
              <a:t>102</a:t>
            </a:fld>
            <a:endParaRPr lang="pl-PL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69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77B2A1-8C95-47EA-948C-3B4598F7A21E}" type="slidenum">
              <a:rPr lang="pl-PL" smtClean="0"/>
              <a:pPr>
                <a:defRPr/>
              </a:pPr>
              <a:t>103</a:t>
            </a:fld>
            <a:endParaRPr lang="pl-PL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99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63118-1498-440F-A151-BED56775D2F1}" type="slidenum">
              <a:rPr lang="pl-PL" smtClean="0"/>
              <a:pPr>
                <a:defRPr/>
              </a:pPr>
              <a:t>104</a:t>
            </a:fld>
            <a:endParaRPr lang="pl-P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11</a:t>
            </a:fld>
            <a:endParaRPr lang="pl-P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13</a:t>
            </a:fld>
            <a:endParaRPr lang="pl-P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14</a:t>
            </a:fld>
            <a:endParaRPr lang="pl-PL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15</a:t>
            </a:fld>
            <a:endParaRPr lang="pl-PL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348AFD-C892-4D82-851C-DC8E1A6DDAD2}" type="slidenum">
              <a:rPr lang="pl-PL" smtClean="0"/>
              <a:pPr>
                <a:defRPr/>
              </a:pPr>
              <a:t>16</a:t>
            </a:fld>
            <a:endParaRPr lang="pl-PL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17</a:t>
            </a:fld>
            <a:endParaRPr lang="pl-PL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18</a:t>
            </a:fld>
            <a:endParaRPr lang="pl-PL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86D644-E416-4F67-8E23-5794A678B1D5}" type="slidenum">
              <a:rPr lang="pl-PL" smtClean="0"/>
              <a:pPr>
                <a:defRPr/>
              </a:pPr>
              <a:t>19</a:t>
            </a:fld>
            <a:endParaRPr lang="pl-P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F3B393-23C0-4884-A494-0C0BA5DA51B5}" type="slidenum">
              <a:rPr lang="pl-PL" smtClean="0"/>
              <a:pPr>
                <a:defRPr/>
              </a:pPr>
              <a:t>2</a:t>
            </a:fld>
            <a:endParaRPr lang="pl-PL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20</a:t>
            </a:fld>
            <a:endParaRPr lang="pl-PL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1B9001-BABF-40FE-934D-293EAFA7A251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86D644-E416-4F67-8E23-5794A678B1D5}" type="slidenum">
              <a:rPr lang="pl-PL" smtClean="0"/>
              <a:pPr>
                <a:defRPr/>
              </a:pPr>
              <a:t>22</a:t>
            </a:fld>
            <a:endParaRPr lang="pl-PL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23</a:t>
            </a:fld>
            <a:endParaRPr lang="pl-PL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24</a:t>
            </a:fld>
            <a:endParaRPr lang="pl-PL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25</a:t>
            </a:fld>
            <a:endParaRPr lang="pl-PL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53006E2-2525-464E-8779-5165FEA9DA30}" type="slidenum">
              <a:rPr lang="pl-PL" smtClean="0"/>
              <a:pPr>
                <a:defRPr/>
              </a:pPr>
              <a:t>26</a:t>
            </a:fld>
            <a:endParaRPr lang="pl-PL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27</a:t>
            </a:fld>
            <a:endParaRPr lang="pl-PL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28</a:t>
            </a:fld>
            <a:endParaRPr lang="pl-PL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1B9001-BABF-40FE-934D-293EAFA7A251}" type="slidenum">
              <a:rPr lang="pl-PL" smtClean="0"/>
              <a:pPr>
                <a:defRPr/>
              </a:pPr>
              <a:t>29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3</a:t>
            </a:fld>
            <a:endParaRPr lang="pl-PL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1B9001-BABF-40FE-934D-293EAFA7A251}" type="slidenum">
              <a:rPr lang="pl-PL" smtClean="0"/>
              <a:pPr>
                <a:defRPr/>
              </a:pPr>
              <a:t>30</a:t>
            </a:fld>
            <a:endParaRPr lang="pl-PL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11B9001-BABF-40FE-934D-293EAFA7A251}" type="slidenum">
              <a:rPr lang="pl-PL" smtClean="0"/>
              <a:pPr>
                <a:defRPr/>
              </a:pPr>
              <a:t>31</a:t>
            </a:fld>
            <a:endParaRPr lang="pl-PL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dirty="0" smtClean="0"/>
              <a:t>Jazda</a:t>
            </a:r>
          </a:p>
          <a:p>
            <a:endParaRPr lang="pl-PL" dirty="0" smtClean="0"/>
          </a:p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32</a:t>
            </a:fld>
            <a:endParaRPr lang="pl-PL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33</a:t>
            </a:fld>
            <a:endParaRPr lang="pl-PL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348AFD-C892-4D82-851C-DC8E1A6DDAD2}" type="slidenum">
              <a:rPr lang="pl-PL" smtClean="0"/>
              <a:pPr>
                <a:defRPr/>
              </a:pPr>
              <a:t>34</a:t>
            </a:fld>
            <a:endParaRPr lang="pl-PL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348AFD-C892-4D82-851C-DC8E1A6DDAD2}" type="slidenum">
              <a:rPr lang="pl-PL" smtClean="0"/>
              <a:pPr>
                <a:defRPr/>
              </a:pPr>
              <a:t>35</a:t>
            </a:fld>
            <a:endParaRPr lang="pl-PL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348AFD-C892-4D82-851C-DC8E1A6DDAD2}" type="slidenum">
              <a:rPr lang="pl-PL" smtClean="0"/>
              <a:pPr>
                <a:defRPr/>
              </a:pPr>
              <a:t>36</a:t>
            </a:fld>
            <a:endParaRPr lang="pl-PL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37</a:t>
            </a:fld>
            <a:endParaRPr lang="pl-PL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F3A624-5D66-4485-ABF0-E67F7416B5E1}" type="slidenum">
              <a:rPr lang="pl-PL" smtClean="0"/>
              <a:pPr>
                <a:defRPr/>
              </a:pPr>
              <a:t>38</a:t>
            </a:fld>
            <a:endParaRPr lang="pl-PL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1348AFD-C892-4D82-851C-DC8E1A6DDAD2}" type="slidenum">
              <a:rPr lang="pl-PL" smtClean="0"/>
              <a:pPr>
                <a:defRPr/>
              </a:pPr>
              <a:t>39</a:t>
            </a:fld>
            <a:endParaRPr lang="pl-P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F3B393-23C0-4884-A494-0C0BA5DA51B5}" type="slidenum">
              <a:rPr lang="pl-PL" smtClean="0"/>
              <a:pPr>
                <a:defRPr/>
              </a:pPr>
              <a:t>4</a:t>
            </a:fld>
            <a:endParaRPr lang="pl-PL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40</a:t>
            </a:fld>
            <a:endParaRPr lang="pl-PL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41</a:t>
            </a:fld>
            <a:endParaRPr lang="pl-PL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42</a:t>
            </a:fld>
            <a:endParaRPr lang="pl-PL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43</a:t>
            </a:fld>
            <a:endParaRPr lang="pl-PL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44</a:t>
            </a:fld>
            <a:endParaRPr lang="pl-PL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45</a:t>
            </a:fld>
            <a:endParaRPr lang="pl-PL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46</a:t>
            </a:fld>
            <a:endParaRPr lang="pl-PL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47</a:t>
            </a:fld>
            <a:endParaRPr lang="pl-PL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48</a:t>
            </a:fld>
            <a:endParaRPr lang="pl-PL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49</a:t>
            </a:fld>
            <a:endParaRPr lang="pl-P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5</a:t>
            </a:fld>
            <a:endParaRPr lang="pl-PL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50</a:t>
            </a:fld>
            <a:endParaRPr lang="pl-PL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51</a:t>
            </a:fld>
            <a:endParaRPr lang="pl-PL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52</a:t>
            </a:fld>
            <a:endParaRPr lang="pl-PL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53</a:t>
            </a:fld>
            <a:endParaRPr lang="pl-PL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54</a:t>
            </a:fld>
            <a:endParaRPr lang="pl-PL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55</a:t>
            </a:fld>
            <a:endParaRPr lang="pl-PL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56</a:t>
            </a:fld>
            <a:endParaRPr lang="pl-PL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57</a:t>
            </a:fld>
            <a:endParaRPr lang="pl-PL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053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5C19F5-E741-4665-A464-92E671DFF388}" type="slidenum">
              <a:rPr lang="pl-PL" smtClean="0"/>
              <a:pPr>
                <a:defRPr/>
              </a:pPr>
              <a:t>58</a:t>
            </a:fld>
            <a:endParaRPr lang="pl-PL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59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F3B393-23C0-4884-A494-0C0BA5DA51B5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60</a:t>
            </a:fld>
            <a:endParaRPr lang="pl-PL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61</a:t>
            </a:fld>
            <a:endParaRPr lang="pl-PL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62</a:t>
            </a:fld>
            <a:endParaRPr lang="pl-PL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63</a:t>
            </a:fld>
            <a:endParaRPr lang="pl-PL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64</a:t>
            </a:fld>
            <a:endParaRPr lang="pl-PL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65</a:t>
            </a:fld>
            <a:endParaRPr lang="pl-PL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66</a:t>
            </a:fld>
            <a:endParaRPr lang="pl-PL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67</a:t>
            </a:fld>
            <a:endParaRPr lang="pl-PL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68</a:t>
            </a:fld>
            <a:endParaRPr lang="pl-PL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69</a:t>
            </a:fld>
            <a:endParaRPr lang="pl-P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F3B393-23C0-4884-A494-0C0BA5DA51B5}" type="slidenum">
              <a:rPr lang="pl-PL" smtClean="0"/>
              <a:pPr>
                <a:defRPr/>
              </a:pPr>
              <a:t>7</a:t>
            </a:fld>
            <a:endParaRPr lang="pl-PL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70</a:t>
            </a:fld>
            <a:endParaRPr lang="pl-PL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71</a:t>
            </a:fld>
            <a:endParaRPr lang="pl-PL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72</a:t>
            </a:fld>
            <a:endParaRPr lang="pl-PL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CD5A7-D257-46D9-82C7-AE63C0539776}" type="slidenum">
              <a:rPr lang="pl-PL" smtClean="0"/>
              <a:pPr>
                <a:defRPr/>
              </a:pPr>
              <a:t>73</a:t>
            </a:fld>
            <a:endParaRPr lang="pl-PL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179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F672BDF-5180-46E5-9B8F-5DDBDCF49822}" type="slidenum">
              <a:rPr lang="pl-PL" smtClean="0"/>
              <a:pPr>
                <a:defRPr/>
              </a:pPr>
              <a:t>74</a:t>
            </a:fld>
            <a:endParaRPr lang="pl-PL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F3A624-5D66-4485-ABF0-E67F7416B5E1}" type="slidenum">
              <a:rPr lang="pl-PL" smtClean="0"/>
              <a:pPr>
                <a:defRPr/>
              </a:pPr>
              <a:t>75</a:t>
            </a:fld>
            <a:endParaRPr lang="pl-PL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5891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FF3A624-5D66-4485-ABF0-E67F7416B5E1}" type="slidenum">
              <a:rPr lang="pl-PL" smtClean="0"/>
              <a:pPr>
                <a:defRPr/>
              </a:pPr>
              <a:t>76</a:t>
            </a:fld>
            <a:endParaRPr lang="pl-PL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77</a:t>
            </a:fld>
            <a:endParaRPr lang="pl-PL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78</a:t>
            </a:fld>
            <a:endParaRPr lang="pl-PL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257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FD8816-296B-4FA6-9598-449BB7581BAF}" type="slidenum">
              <a:rPr lang="pl-PL" smtClean="0"/>
              <a:pPr>
                <a:defRPr/>
              </a:pPr>
              <a:t>79</a:t>
            </a:fld>
            <a:endParaRPr lang="pl-P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3F3B393-23C0-4884-A494-0C0BA5DA51B5}" type="slidenum">
              <a:rPr lang="pl-PL" smtClean="0"/>
              <a:pPr>
                <a:defRPr/>
              </a:pPr>
              <a:t>8</a:t>
            </a:fld>
            <a:endParaRPr lang="pl-PL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80</a:t>
            </a:fld>
            <a:endParaRPr lang="pl-PL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81</a:t>
            </a:fld>
            <a:endParaRPr lang="pl-PL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82</a:t>
            </a:fld>
            <a:endParaRPr lang="pl-PL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83</a:t>
            </a:fld>
            <a:endParaRPr lang="pl-PL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84</a:t>
            </a:fld>
            <a:endParaRPr lang="pl-PL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85</a:t>
            </a:fld>
            <a:endParaRPr lang="pl-PL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86</a:t>
            </a:fld>
            <a:endParaRPr lang="pl-PL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87</a:t>
            </a:fld>
            <a:endParaRPr lang="pl-PL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88</a:t>
            </a:fld>
            <a:endParaRPr lang="pl-PL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89</a:t>
            </a:fld>
            <a:endParaRPr lang="pl-P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93ADBA-E369-4BA6-B9E9-14030F46EC55}" type="slidenum">
              <a:rPr lang="pl-PL" smtClean="0"/>
              <a:pPr>
                <a:defRPr/>
              </a:pPr>
              <a:t>9</a:t>
            </a:fld>
            <a:endParaRPr lang="pl-PL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90</a:t>
            </a:fld>
            <a:endParaRPr lang="pl-PL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91</a:t>
            </a:fld>
            <a:endParaRPr lang="pl-PL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92</a:t>
            </a:fld>
            <a:endParaRPr lang="pl-PL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93</a:t>
            </a:fld>
            <a:endParaRPr lang="pl-PL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94</a:t>
            </a:fld>
            <a:endParaRPr lang="pl-PL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95</a:t>
            </a:fld>
            <a:endParaRPr lang="pl-PL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96</a:t>
            </a:fld>
            <a:endParaRPr lang="pl-PL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97</a:t>
            </a:fld>
            <a:endParaRPr lang="pl-PL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98</a:t>
            </a:fld>
            <a:endParaRPr lang="pl-PL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Jazd a</a:t>
            </a:r>
          </a:p>
          <a:p>
            <a:endParaRPr lang="pl-PL" smtClean="0"/>
          </a:p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F26942-E875-4341-A5DA-30A37ABCE02D}" type="slidenum">
              <a:rPr lang="pl-PL" smtClean="0"/>
              <a:pPr>
                <a:defRPr/>
              </a:pPr>
              <a:t>99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6" descr="logo_nowe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6513" y="188913"/>
            <a:ext cx="2735262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pole tekstowe 3"/>
          <p:cNvSpPr txBox="1">
            <a:spLocks noChangeArrowheads="1"/>
          </p:cNvSpPr>
          <p:nvPr userDrawn="1"/>
        </p:nvSpPr>
        <p:spPr bwMode="auto">
          <a:xfrm>
            <a:off x="2378075" y="333375"/>
            <a:ext cx="6731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b="1" smtClean="0">
                <a:latin typeface="Cambria" pitchFamily="18" charset="0"/>
              </a:rPr>
              <a:t>Międzychodzki Ośrodek Sportu, Turystyki i Rekreacji sp. z o.o.</a:t>
            </a:r>
          </a:p>
        </p:txBody>
      </p:sp>
      <p:sp>
        <p:nvSpPr>
          <p:cNvPr id="5" name="Text Box 2"/>
          <p:cNvSpPr txBox="1">
            <a:spLocks noChangeArrowheads="1"/>
          </p:cNvSpPr>
          <p:nvPr userDrawn="1"/>
        </p:nvSpPr>
        <p:spPr bwMode="auto">
          <a:xfrm>
            <a:off x="34925" y="6281738"/>
            <a:ext cx="9037638" cy="360362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sz="1400" smtClean="0">
                <a:latin typeface="Cambria" pitchFamily="18" charset="0"/>
              </a:rPr>
              <a:t>www.mostir-miedzychod.pl</a:t>
            </a:r>
            <a:r>
              <a:rPr lang="pl-PL" sz="1200" smtClean="0">
                <a:latin typeface="Cambria" pitchFamily="18" charset="0"/>
              </a:rPr>
              <a:t>                                                                                                                                     </a:t>
            </a:r>
            <a:r>
              <a:rPr lang="pl-PL" sz="1400" smtClean="0">
                <a:latin typeface="Cambria" pitchFamily="18" charset="0"/>
              </a:rPr>
              <a:t>biuro@mostir-miedzychod.pl</a:t>
            </a:r>
          </a:p>
        </p:txBody>
      </p:sp>
      <p:sp>
        <p:nvSpPr>
          <p:cNvPr id="6" name="Rectangle 3"/>
          <p:cNvSpPr>
            <a:spLocks noChangeArrowheads="1"/>
          </p:cNvSpPr>
          <p:nvPr userDrawn="1"/>
        </p:nvSpPr>
        <p:spPr bwMode="auto">
          <a:xfrm>
            <a:off x="1979613" y="6075363"/>
            <a:ext cx="504031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l-PL" sz="1400" i="1">
                <a:latin typeface="Cambria" pitchFamily="18" charset="0"/>
                <a:ea typeface="Calibri" pitchFamily="34" charset="0"/>
                <a:cs typeface="Times New Roman" pitchFamily="18" charset="0"/>
              </a:rPr>
              <a:t>ul. Dworcowa 22, 64-400 Międzychód</a:t>
            </a:r>
            <a:endParaRPr lang="pl-PL" sz="1400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Tel: 957481523</a:t>
            </a:r>
            <a:r>
              <a:rPr lang="pl-PL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Tel.</a:t>
            </a: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/Fax:957481525</a:t>
            </a:r>
            <a:endParaRPr lang="pl-PL" sz="1400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NIP: 595-146-16-19</a:t>
            </a:r>
            <a:endParaRPr lang="en-US" sz="1400">
              <a:latin typeface="Cambr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" name="Tytuł 1"/>
          <p:cNvSpPr>
            <a:spLocks noGrp="1"/>
          </p:cNvSpPr>
          <p:nvPr>
            <p:ph type="title"/>
          </p:nvPr>
        </p:nvSpPr>
        <p:spPr>
          <a:xfrm>
            <a:off x="1259632" y="2708920"/>
            <a:ext cx="6768752" cy="648072"/>
          </a:xfrm>
          <a:prstGeom prst="rect">
            <a:avLst/>
          </a:prstGeom>
          <a:effectLst/>
        </p:spPr>
        <p:txBody>
          <a:bodyPr/>
          <a:lstStyle>
            <a:lvl1pPr algn="ctr">
              <a:buClr>
                <a:schemeClr val="bg2">
                  <a:lumMod val="50000"/>
                </a:schemeClr>
              </a:buClr>
              <a:buFont typeface="Wingdings" pitchFamily="2" charset="2"/>
              <a:buNone/>
              <a:defRPr sz="2400" b="1" baseline="0"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79184-D58A-4172-B57B-D4C311B51719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77180-283D-4409-92A8-520F185A0CA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66207-BF0D-4CB0-91EB-46E234969A0C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24B8A-3BF0-4AAD-89E4-FABF7F8F5F5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ńc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handshak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419872" y="2924944"/>
            <a:ext cx="2232248" cy="148444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4" name="pole tekstowe 3"/>
          <p:cNvSpPr txBox="1"/>
          <p:nvPr userDrawn="1"/>
        </p:nvSpPr>
        <p:spPr>
          <a:xfrm>
            <a:off x="3419475" y="4221163"/>
            <a:ext cx="23764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1400" b="1" spc="300" dirty="0">
                <a:latin typeface="Cambria" pitchFamily="18" charset="0"/>
                <a:cs typeface="Tahoma" pitchFamily="34" charset="0"/>
              </a:rPr>
              <a:t>Dziękuję za uwagę</a:t>
            </a:r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971550" y="5613400"/>
            <a:ext cx="73453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pl-PL" sz="1600" b="1" i="1">
                <a:latin typeface="Cambria" pitchFamily="18" charset="0"/>
                <a:ea typeface="Calibri" pitchFamily="34" charset="0"/>
                <a:cs typeface="Times New Roman" pitchFamily="18" charset="0"/>
              </a:rPr>
              <a:t>Międzychodzki Ośrodek Sportu, Turystyki i Rekreacji sp. z o.o.</a:t>
            </a:r>
          </a:p>
          <a:p>
            <a:pPr algn="ctr" eaLnBrk="0" hangingPunct="0">
              <a:defRPr/>
            </a:pPr>
            <a:endParaRPr lang="pl-PL" sz="1400" i="1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pl-PL" sz="1400" i="1">
                <a:latin typeface="Cambria" pitchFamily="18" charset="0"/>
                <a:ea typeface="Calibri" pitchFamily="34" charset="0"/>
                <a:cs typeface="Times New Roman" pitchFamily="18" charset="0"/>
              </a:rPr>
              <a:t>ul. Dworcowa 22, 64-400 Międzychód</a:t>
            </a:r>
            <a:endParaRPr lang="pl-PL" sz="1400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Tel: 957481523</a:t>
            </a:r>
            <a:r>
              <a:rPr lang="pl-PL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 Tel.</a:t>
            </a: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/Fax:</a:t>
            </a:r>
            <a:r>
              <a:rPr lang="pl-PL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957481525</a:t>
            </a:r>
            <a:endParaRPr lang="pl-PL" sz="1400">
              <a:latin typeface="Cambria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en-US" sz="1400" i="1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NIP: 595-146-16-19</a:t>
            </a:r>
            <a:endParaRPr lang="en-US" sz="1400">
              <a:latin typeface="Cambria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 userDrawn="1"/>
        </p:nvSpPr>
        <p:spPr bwMode="auto">
          <a:xfrm>
            <a:off x="0" y="6281738"/>
            <a:ext cx="9144000" cy="360362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sz="1400" smtClean="0">
                <a:latin typeface="Cambria" pitchFamily="18" charset="0"/>
              </a:rPr>
              <a:t>www.mostir-miedzychod.pl                                                                                                                   biuro@mostir-miedzychod.pl</a:t>
            </a:r>
          </a:p>
        </p:txBody>
      </p:sp>
      <p:pic>
        <p:nvPicPr>
          <p:cNvPr id="7" name="Obraz 10" descr="logo_nowe.gif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851150" y="476250"/>
            <a:ext cx="337661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ytuł 1"/>
          <p:cNvSpPr>
            <a:spLocks noGrp="1"/>
          </p:cNvSpPr>
          <p:nvPr>
            <p:ph type="title"/>
          </p:nvPr>
        </p:nvSpPr>
        <p:spPr>
          <a:xfrm>
            <a:off x="2915816" y="4797152"/>
            <a:ext cx="3240360" cy="360040"/>
          </a:xfrm>
          <a:prstGeom prst="rect">
            <a:avLst/>
          </a:prstGeom>
          <a:effectLst/>
        </p:spPr>
        <p:txBody>
          <a:bodyPr/>
          <a:lstStyle>
            <a:lvl1pPr algn="ctr">
              <a:buClr>
                <a:schemeClr val="bg2">
                  <a:lumMod val="50000"/>
                </a:schemeClr>
              </a:buClr>
              <a:buFont typeface="Wingdings" pitchFamily="2" charset="2"/>
              <a:buNone/>
              <a:defRPr sz="1400" b="1" baseline="0">
                <a:latin typeface="Cambria" pitchFamily="18" charset="0"/>
                <a:cs typeface="Tahoma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6" descr="logo_nowe.gif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4300"/>
            <a:ext cx="1619250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 userDrawn="1"/>
        </p:nvSpPr>
        <p:spPr>
          <a:xfrm>
            <a:off x="0" y="1341438"/>
            <a:ext cx="9144000" cy="551656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85C2FF"/>
              </a:gs>
              <a:gs pos="100000">
                <a:srgbClr val="C4D6EB"/>
              </a:gs>
              <a:gs pos="100000">
                <a:srgbClr val="FFEBFA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Text Box 6"/>
          <p:cNvSpPr txBox="1">
            <a:spLocks noChangeArrowheads="1"/>
          </p:cNvSpPr>
          <p:nvPr userDrawn="1"/>
        </p:nvSpPr>
        <p:spPr bwMode="auto">
          <a:xfrm>
            <a:off x="2771775" y="115888"/>
            <a:ext cx="5976938" cy="8096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Aft>
                <a:spcPts val="600"/>
              </a:spcAft>
              <a:defRPr/>
            </a:pPr>
            <a:r>
              <a:rPr lang="pl-PL" sz="1300" b="1" smtClean="0">
                <a:latin typeface="Cambria" pitchFamily="18" charset="0"/>
              </a:rPr>
              <a:t>Międzychodzki Ośrodek Sportu, Turystyki i Rekreacji sp. z o.o. </a:t>
            </a:r>
          </a:p>
          <a:p>
            <a:pPr algn="r" eaLnBrk="1" hangingPunct="1">
              <a:spcAft>
                <a:spcPts val="1000"/>
              </a:spcAft>
              <a:defRPr/>
            </a:pPr>
            <a:endParaRPr lang="pl-PL" smtClean="0">
              <a:latin typeface="Cambria" pitchFamily="18" charset="0"/>
            </a:endParaRPr>
          </a:p>
        </p:txBody>
      </p:sp>
      <p:cxnSp>
        <p:nvCxnSpPr>
          <p:cNvPr id="7" name="AutoShape 2"/>
          <p:cNvCxnSpPr>
            <a:cxnSpLocks noChangeShapeType="1"/>
          </p:cNvCxnSpPr>
          <p:nvPr userDrawn="1"/>
        </p:nvCxnSpPr>
        <p:spPr bwMode="auto">
          <a:xfrm>
            <a:off x="333375" y="73025"/>
            <a:ext cx="784225" cy="1588"/>
          </a:xfrm>
          <a:prstGeom prst="straightConnector1">
            <a:avLst/>
          </a:prstGeom>
          <a:noFill/>
          <a:ln w="15875">
            <a:solidFill>
              <a:srgbClr val="548DD4"/>
            </a:solidFill>
            <a:round/>
            <a:headEnd/>
            <a:tailEnd/>
          </a:ln>
        </p:spPr>
      </p:cxnSp>
      <p:sp>
        <p:nvSpPr>
          <p:cNvPr id="8" name="Arc 3"/>
          <p:cNvSpPr>
            <a:spLocks/>
          </p:cNvSpPr>
          <p:nvPr userDrawn="1"/>
        </p:nvSpPr>
        <p:spPr bwMode="auto">
          <a:xfrm>
            <a:off x="1098550" y="76200"/>
            <a:ext cx="719138" cy="8731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121" y="0"/>
                </a:moveTo>
                <a:cubicBezTo>
                  <a:pt x="12003" y="67"/>
                  <a:pt x="21600" y="9718"/>
                  <a:pt x="21600" y="21600"/>
                </a:cubicBezTo>
              </a:path>
              <a:path w="21600" h="21600" stroke="0" extrusionOk="0">
                <a:moveTo>
                  <a:pt x="121" y="0"/>
                </a:moveTo>
                <a:cubicBezTo>
                  <a:pt x="12003" y="67"/>
                  <a:pt x="21600" y="9718"/>
                  <a:pt x="21600" y="21600"/>
                </a:cubicBezTo>
                <a:lnTo>
                  <a:pt x="0" y="21600"/>
                </a:lnTo>
                <a:lnTo>
                  <a:pt x="121" y="0"/>
                </a:lnTo>
                <a:close/>
              </a:path>
            </a:pathLst>
          </a:custGeom>
          <a:noFill/>
          <a:ln w="15875">
            <a:solidFill>
              <a:srgbClr val="548DD4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l-PL"/>
          </a:p>
        </p:txBody>
      </p:sp>
      <p:sp>
        <p:nvSpPr>
          <p:cNvPr id="9" name="Text Box 4"/>
          <p:cNvSpPr txBox="1">
            <a:spLocks noChangeArrowheads="1"/>
          </p:cNvSpPr>
          <p:nvPr userDrawn="1"/>
        </p:nvSpPr>
        <p:spPr bwMode="auto">
          <a:xfrm>
            <a:off x="1692275" y="404813"/>
            <a:ext cx="1511300" cy="2159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/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sz="800" smtClean="0">
                <a:latin typeface="Cambria" pitchFamily="18" charset="0"/>
              </a:rPr>
              <a:t>www.mostir-miedzychod.pl</a:t>
            </a:r>
            <a:r>
              <a:rPr lang="pl-PL" sz="800" smtClean="0">
                <a:latin typeface="Calibri" pitchFamily="34" charset="0"/>
              </a:rPr>
              <a:t> </a:t>
            </a:r>
            <a:r>
              <a:rPr lang="pl-PL" sz="800" smtClean="0">
                <a:latin typeface="Times New Roman" pitchFamily="18" charset="0"/>
              </a:rPr>
              <a:t>		</a:t>
            </a:r>
            <a:endParaRPr lang="pl-PL" smtClean="0"/>
          </a:p>
        </p:txBody>
      </p:sp>
      <p:cxnSp>
        <p:nvCxnSpPr>
          <p:cNvPr id="10" name="AutoShape 5"/>
          <p:cNvCxnSpPr>
            <a:cxnSpLocks noChangeShapeType="1"/>
          </p:cNvCxnSpPr>
          <p:nvPr userDrawn="1"/>
        </p:nvCxnSpPr>
        <p:spPr bwMode="auto">
          <a:xfrm flipV="1">
            <a:off x="1811338" y="954088"/>
            <a:ext cx="6997700" cy="0"/>
          </a:xfrm>
          <a:prstGeom prst="straightConnector1">
            <a:avLst/>
          </a:prstGeom>
          <a:noFill/>
          <a:ln w="15875">
            <a:solidFill>
              <a:srgbClr val="548DD4"/>
            </a:solidFill>
            <a:round/>
            <a:headEnd/>
            <a:tailEnd/>
          </a:ln>
        </p:spPr>
      </p:cxnSp>
      <p:sp>
        <p:nvSpPr>
          <p:cNvPr id="11" name="pole tekstowe 10"/>
          <p:cNvSpPr txBox="1">
            <a:spLocks noChangeArrowheads="1"/>
          </p:cNvSpPr>
          <p:nvPr userDrawn="1"/>
        </p:nvSpPr>
        <p:spPr bwMode="auto">
          <a:xfrm>
            <a:off x="1763713" y="620713"/>
            <a:ext cx="18002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pl-PL" sz="800" smtClean="0">
                <a:latin typeface="Cambria" pitchFamily="18" charset="0"/>
              </a:rPr>
              <a:t>biuro@mostir-miedzychod.pl</a:t>
            </a: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979712" y="980728"/>
            <a:ext cx="6768752" cy="648072"/>
          </a:xfrm>
          <a:prstGeom prst="rect">
            <a:avLst/>
          </a:prstGeom>
          <a:effectLst/>
        </p:spPr>
        <p:txBody>
          <a:bodyPr/>
          <a:lstStyle>
            <a:lvl1pPr algn="r">
              <a:buClr>
                <a:schemeClr val="bg2">
                  <a:lumMod val="50000"/>
                </a:schemeClr>
              </a:buClr>
              <a:buFont typeface="Wingdings" pitchFamily="2" charset="2"/>
              <a:buNone/>
              <a:defRPr sz="2000" b="1"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75000"/>
                </a:schemeClr>
              </a:buClr>
              <a:buSzPct val="100000"/>
              <a:buFont typeface="Calibri" pitchFamily="34" charset="0"/>
              <a:buChar char="•"/>
              <a:defRPr sz="2000"/>
            </a:lvl1pPr>
            <a:lvl2pPr>
              <a:buClr>
                <a:schemeClr val="bg2">
                  <a:lumMod val="75000"/>
                </a:schemeClr>
              </a:buClr>
              <a:defRPr sz="1800"/>
            </a:lvl2pPr>
            <a:lvl3pPr>
              <a:buClr>
                <a:schemeClr val="bg2">
                  <a:lumMod val="75000"/>
                </a:schemeClr>
              </a:buClr>
              <a:defRPr sz="1600"/>
            </a:lvl3pPr>
            <a:lvl4pPr>
              <a:buClr>
                <a:schemeClr val="bg2">
                  <a:lumMod val="75000"/>
                </a:schemeClr>
              </a:buClr>
              <a:defRPr sz="1400"/>
            </a:lvl4pPr>
            <a:lvl5pPr>
              <a:buClr>
                <a:schemeClr val="bg2">
                  <a:lumMod val="75000"/>
                </a:schemeClr>
              </a:buClr>
              <a:defRPr sz="1400"/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 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1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E581B-D54F-47F6-A85A-594551D41195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1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DECC-2846-4E87-8F32-A46ED4A7342F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8A77F-A6A8-4B06-989B-39E3495823B6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E10D3-D533-40B9-9EEB-779CCBB8AA8B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/>
          <p:cNvSpPr txBox="1"/>
          <p:nvPr userDrawn="1"/>
        </p:nvSpPr>
        <p:spPr>
          <a:xfrm>
            <a:off x="611560" y="692696"/>
            <a:ext cx="417646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KLIKNIJ ABY WPISAĆ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333E-2CDB-4D6C-AEA1-7973CC12D3E3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E97A6-4EF3-43A5-9E59-584A5095AABA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/>
          <p:cNvSpPr txBox="1"/>
          <p:nvPr userDrawn="1"/>
        </p:nvSpPr>
        <p:spPr>
          <a:xfrm>
            <a:off x="611560" y="692696"/>
            <a:ext cx="417646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KLIKNIJ ABY WPISAĆ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8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46871-2188-413D-8367-3FD892DE38D1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9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0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7602C-2F95-4442-899F-E5CA909AADC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 userDrawn="1"/>
        </p:nvSpPr>
        <p:spPr>
          <a:xfrm>
            <a:off x="611560" y="692696"/>
            <a:ext cx="417646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KLIKNIJ ABY WPISAĆ</a:t>
            </a:r>
          </a:p>
        </p:txBody>
      </p:sp>
      <p:sp>
        <p:nvSpPr>
          <p:cNvPr id="3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272D-BA3D-48B5-8BC5-F40D96C74C67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4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3BCF5-A6C6-4C0D-9D57-219FD02B07EE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7D7DE-EDF5-4C4F-BEE6-44D6186FC9DF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3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FF02F0-D74B-479E-8982-78E9A6D1143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C206E-3F70-4F1A-9891-AE020B43553D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3D219-F9A2-4F92-B1F0-77BD97816F6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l-PL" noProof="0" smtClean="0"/>
              <a:t>Kliknij ikonę, aby dodać obraz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A9B98-8AAE-40B3-A5FC-63D6A8425F95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6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A7265E-A4F2-4023-AF76-E516605CC96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A327D68-D3D0-4CA3-B2FF-3132978B37DF}" type="datetime1">
              <a:rPr lang="pl-PL"/>
              <a:pPr>
                <a:defRPr/>
              </a:pPr>
              <a:t>2024-05-28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2FE9CC-83B0-4043-A6CF-B1D949E8011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15" r:id="rId1"/>
    <p:sldLayoutId id="2147485516" r:id="rId2"/>
    <p:sldLayoutId id="2147485509" r:id="rId3"/>
    <p:sldLayoutId id="2147485517" r:id="rId4"/>
    <p:sldLayoutId id="2147485518" r:id="rId5"/>
    <p:sldLayoutId id="2147485519" r:id="rId6"/>
    <p:sldLayoutId id="2147485510" r:id="rId7"/>
    <p:sldLayoutId id="2147485511" r:id="rId8"/>
    <p:sldLayoutId id="2147485512" r:id="rId9"/>
    <p:sldLayoutId id="2147485513" r:id="rId10"/>
    <p:sldLayoutId id="2147485514" r:id="rId11"/>
    <p:sldLayoutId id="214748552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58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e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76.jpe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jpeg"/><Relationship Id="rId4" Type="http://schemas.openxmlformats.org/officeDocument/2006/relationships/image" Target="../media/image8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jpeg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jpeg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07243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1643042" y="1785926"/>
            <a:ext cx="671515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latin typeface="Cambria" pitchFamily="18" charset="0"/>
              </a:rPr>
              <a:t> </a:t>
            </a:r>
            <a:endParaRPr lang="pl-PL" sz="2400" dirty="0">
              <a:latin typeface="Cambr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b="1" dirty="0">
                <a:latin typeface="Garamond" pitchFamily="18" charset="0"/>
              </a:rPr>
              <a:t>SPRAWOZDANIE Z DZIAŁALNOŚCI</a:t>
            </a:r>
          </a:p>
          <a:p>
            <a:pPr algn="ctr">
              <a:lnSpc>
                <a:spcPct val="150000"/>
              </a:lnSpc>
            </a:pPr>
            <a:r>
              <a:rPr lang="pl-PL" sz="3000" b="1" dirty="0">
                <a:latin typeface="Garamond" pitchFamily="18" charset="0"/>
              </a:rPr>
              <a:t> </a:t>
            </a:r>
            <a:r>
              <a:rPr lang="pl-PL" sz="3000" b="1" dirty="0" smtClean="0">
                <a:latin typeface="Garamond" pitchFamily="18" charset="0"/>
              </a:rPr>
              <a:t>Międzychodzkiego Ośrodka Sportu, Turystyki i Rekreacji sp. z o.o. </a:t>
            </a:r>
            <a:r>
              <a:rPr lang="pl-PL" sz="3000" b="1" dirty="0">
                <a:latin typeface="Garamond" pitchFamily="18" charset="0"/>
              </a:rPr>
              <a:t/>
            </a:r>
            <a:br>
              <a:rPr lang="pl-PL" sz="3000" b="1" dirty="0">
                <a:latin typeface="Garamond" pitchFamily="18" charset="0"/>
              </a:rPr>
            </a:br>
            <a:r>
              <a:rPr lang="pl-PL" sz="3000" b="1" dirty="0" smtClean="0">
                <a:latin typeface="Garamond" pitchFamily="18" charset="0"/>
              </a:rPr>
              <a:t>Rok 2023</a:t>
            </a:r>
            <a:endParaRPr lang="pl-PL" sz="3000" b="1" dirty="0">
              <a:latin typeface="Garamond" pitchFamily="18" charset="0"/>
            </a:endParaRPr>
          </a:p>
          <a:p>
            <a:pPr algn="ctr"/>
            <a:endParaRPr lang="pl-PL" sz="2400" b="1" dirty="0">
              <a:latin typeface="Californian FB" pitchFamily="18" charset="0"/>
            </a:endParaRPr>
          </a:p>
          <a:p>
            <a:endParaRPr lang="pl-PL" sz="2400" dirty="0">
              <a:latin typeface="Cambria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357422" y="1135077"/>
            <a:ext cx="87868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</a:rPr>
              <a:t> </a:t>
            </a:r>
          </a:p>
          <a:p>
            <a:pPr lvl="0"/>
            <a:endParaRPr lang="pl-PL" sz="2400" b="1" dirty="0" smtClean="0">
              <a:latin typeface="Californian FB" pitchFamily="18" charset="0"/>
            </a:endParaRPr>
          </a:p>
          <a:p>
            <a:endParaRPr lang="pl-PL" sz="2400" dirty="0" smtClean="0">
              <a:latin typeface="Californian FB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KOSZTY Z DZIAŁALNOŚCI PODSTAWOWEJ</a:t>
            </a:r>
          </a:p>
          <a:p>
            <a:pPr lvl="0"/>
            <a:endParaRPr lang="pl-PL" sz="2400" b="1" dirty="0" smtClean="0">
              <a:latin typeface="Californian FB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428596" y="3000372"/>
          <a:ext cx="8215370" cy="2157984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5124474"/>
                <a:gridCol w="3090896"/>
              </a:tblGrid>
              <a:tr h="339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baseline="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POWIATOWY URZĄD PRACY 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ROK</a:t>
                      </a:r>
                      <a:r>
                        <a:rPr lang="pl-PL" sz="2400" b="1" baseline="0" dirty="0" smtClean="0">
                          <a:latin typeface="Californian FB" pitchFamily="18" charset="0"/>
                        </a:rPr>
                        <a:t> </a:t>
                      </a:r>
                      <a:r>
                        <a:rPr lang="pl-PL" sz="2400" b="1" dirty="0" smtClean="0">
                          <a:latin typeface="Californian FB" pitchFamily="18" charset="0"/>
                        </a:rPr>
                        <a:t>2023</a:t>
                      </a:r>
                      <a:endParaRPr lang="pl-PL" sz="2400" b="1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400" dirty="0" smtClean="0">
                        <a:latin typeface="Californian FB" pitchFamily="18" charset="0"/>
                        <a:ea typeface="Times New Roman"/>
                        <a:cs typeface="Aria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Dofinansowanie</a:t>
                      </a:r>
                      <a:r>
                        <a:rPr lang="pl-PL" sz="2400" baseline="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do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baseline="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w</a:t>
                      </a: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ynagrodzenia</a:t>
                      </a:r>
                      <a:r>
                        <a:rPr lang="pl-PL" sz="2400" baseline="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</a:t>
                      </a:r>
                      <a:endParaRPr lang="pl-PL" sz="2400" dirty="0" smtClean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pl-PL" dirty="0" smtClean="0"/>
                    </a:p>
                    <a:p>
                      <a:pPr algn="ctr"/>
                      <a:endParaRPr lang="pl-PL" sz="2400" dirty="0" smtClean="0">
                        <a:latin typeface="Californian FB" pitchFamily="18" charset="0"/>
                      </a:endParaRPr>
                    </a:p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12 840,19</a:t>
                      </a:r>
                    </a:p>
                    <a:p>
                      <a:pPr algn="ctr"/>
                      <a:endParaRPr lang="pl-PL" sz="2400" dirty="0" smtClean="0">
                        <a:latin typeface="Californian FB" pitchFamily="18" charset="0"/>
                      </a:endParaRPr>
                    </a:p>
                    <a:p>
                      <a:pPr algn="ctr"/>
                      <a:endParaRPr lang="pl-PL" sz="2400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2571736" y="1000108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W tym miejscu podkreślić należy zaangażowanie Burmistrza Międzychodu Krzysztofa Wolnego oraz Rady Miasta, których działania mające na celu odzyskanie świetności byłego ośrodka wypoczynkowego bez wątpienia można dostrzec w związku z inwestycjami, jakie zostały dokonane w ostatnich latach.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499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4997" name="pole tekstowe 10"/>
          <p:cNvSpPr txBox="1">
            <a:spLocks noChangeArrowheads="1"/>
          </p:cNvSpPr>
          <p:nvPr/>
        </p:nvSpPr>
        <p:spPr bwMode="auto">
          <a:xfrm>
            <a:off x="714348" y="1500174"/>
            <a:ext cx="842965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>
                <a:latin typeface="Californian FB" pitchFamily="18" charset="0"/>
              </a:rPr>
              <a:t>                          </a:t>
            </a:r>
            <a:endParaRPr lang="pl-PL" sz="2400" dirty="0" smtClean="0">
              <a:solidFill>
                <a:srgbClr val="FF0000"/>
              </a:solidFill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Międzychodzki Ośrodek Sportu, Turystyki i Rekreacji sp. </a:t>
            </a:r>
            <a:r>
              <a:rPr lang="pl-PL" sz="2400" dirty="0" err="1" smtClean="0">
                <a:latin typeface="Californian FB" pitchFamily="18" charset="0"/>
              </a:rPr>
              <a:t>zo.o</a:t>
            </a:r>
            <a:r>
              <a:rPr lang="pl-PL" sz="2400" dirty="0" smtClean="0">
                <a:latin typeface="Californian FB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nie </a:t>
            </a:r>
            <a:r>
              <a:rPr lang="pl-PL" sz="2400" smtClean="0">
                <a:latin typeface="Californian FB" pitchFamily="18" charset="0"/>
              </a:rPr>
              <a:t>jest obarczony </a:t>
            </a:r>
            <a:r>
              <a:rPr lang="pl-PL" sz="2400" dirty="0" smtClean="0">
                <a:latin typeface="Californian FB" pitchFamily="18" charset="0"/>
              </a:rPr>
              <a:t>kredytami, zobowiązaniami.                                         W wyniku audytu zleconego przez Burmistrza Międzychodu               na wniosek komisji ds. spółki </a:t>
            </a:r>
            <a:r>
              <a:rPr lang="pl-PL" sz="2400" dirty="0" err="1" smtClean="0">
                <a:latin typeface="Californian FB" pitchFamily="18" charset="0"/>
              </a:rPr>
              <a:t>MOSTiR</a:t>
            </a:r>
            <a:r>
              <a:rPr lang="pl-PL" sz="2400" dirty="0" smtClean="0">
                <a:latin typeface="Californian FB" pitchFamily="18" charset="0"/>
              </a:rPr>
              <a:t> stwierdzono, iż zarząd  Spółki  dobrze realizuje cele postawione przez jej właściciela. Prezes spółki </a:t>
            </a:r>
            <a:r>
              <a:rPr lang="pl-PL" sz="2400" dirty="0" err="1" smtClean="0">
                <a:latin typeface="Californian FB" pitchFamily="18" charset="0"/>
              </a:rPr>
              <a:t>MOSTiR</a:t>
            </a:r>
            <a:r>
              <a:rPr lang="pl-PL" sz="2400" dirty="0" smtClean="0">
                <a:latin typeface="Californian FB" pitchFamily="18" charset="0"/>
              </a:rPr>
              <a:t> otrzymał absolutorium za rok 2023.</a:t>
            </a:r>
            <a:endParaRPr lang="pl-PL" sz="2400" dirty="0">
              <a:solidFill>
                <a:srgbClr val="FF0000"/>
              </a:solidFill>
              <a:latin typeface="Californian FB" pitchFamily="18" charset="0"/>
            </a:endParaRPr>
          </a:p>
          <a:p>
            <a:pPr algn="just"/>
            <a:endParaRPr lang="pl-PL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71751" y="1071546"/>
            <a:ext cx="821535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30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PODSUMOWANIE  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6019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857224" y="2071688"/>
            <a:ext cx="764386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 wyniku przeprowadzonej analizy sprawozdania finansowego Spółki za rok obrotowy zakończony 31 grudnia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2023 roku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, w tym analizy finansowej można stwierdzić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,           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iż kontynuowanie działalności w niezmienionym zakresie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i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stałych dopłatach Właściciela nie jest zagrożone. </a:t>
            </a: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71736" y="1071546"/>
            <a:ext cx="792960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30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PODSUMOWANIE  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499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4997" name="pole tekstowe 10"/>
          <p:cNvSpPr txBox="1">
            <a:spLocks noChangeArrowheads="1"/>
          </p:cNvSpPr>
          <p:nvPr/>
        </p:nvSpPr>
        <p:spPr bwMode="auto">
          <a:xfrm>
            <a:off x="785786" y="2500306"/>
            <a:ext cx="735811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>
                <a:latin typeface="Californian FB" pitchFamily="18" charset="0"/>
              </a:rPr>
              <a:t>                          Międzychodzki Ośrodek Sportu </a:t>
            </a:r>
            <a:r>
              <a:rPr lang="pl-PL" sz="2400" dirty="0" smtClean="0">
                <a:latin typeface="Californian FB" pitchFamily="18" charset="0"/>
              </a:rPr>
              <a:t>Turystyki              </a:t>
            </a:r>
            <a:r>
              <a:rPr lang="pl-PL" sz="2400" dirty="0">
                <a:latin typeface="Californian FB" pitchFamily="18" charset="0"/>
              </a:rPr>
              <a:t>i Rekreacji  jako Spółka o profilu </a:t>
            </a:r>
            <a:r>
              <a:rPr lang="pl-PL" sz="2400" dirty="0" smtClean="0">
                <a:latin typeface="Californian FB" pitchFamily="18" charset="0"/>
              </a:rPr>
              <a:t>sportowym </a:t>
            </a:r>
            <a:r>
              <a:rPr lang="pl-PL" sz="2400" dirty="0">
                <a:latin typeface="Californian FB" pitchFamily="18" charset="0"/>
              </a:rPr>
              <a:t>racjonalnie gospodaruje powierzonym </a:t>
            </a:r>
            <a:r>
              <a:rPr lang="pl-PL" sz="2400" dirty="0" smtClean="0">
                <a:latin typeface="Californian FB" pitchFamily="18" charset="0"/>
              </a:rPr>
              <a:t>majątkiem.</a:t>
            </a:r>
            <a:endParaRPr lang="pl-PL" sz="2400" dirty="0">
              <a:latin typeface="Californian FB" pitchFamily="18" charset="0"/>
            </a:endParaRPr>
          </a:p>
          <a:p>
            <a:endParaRPr lang="pl-PL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71736" y="1071546"/>
            <a:ext cx="7929603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30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PODSUMOWANIE  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85720" y="2643182"/>
            <a:ext cx="6929425" cy="3567845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72188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8068" name="pole tekstowe 4"/>
          <p:cNvSpPr txBox="1">
            <a:spLocks noChangeArrowheads="1"/>
          </p:cNvSpPr>
          <p:nvPr/>
        </p:nvSpPr>
        <p:spPr bwMode="auto">
          <a:xfrm>
            <a:off x="2071670" y="1643050"/>
            <a:ext cx="5429269" cy="228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l-PL" sz="2800" b="1" dirty="0" smtClean="0">
                <a:latin typeface="Garamond" pitchFamily="18" charset="0"/>
              </a:rPr>
              <a:t> </a:t>
            </a:r>
            <a:r>
              <a:rPr lang="pl-PL" sz="5000" b="1" dirty="0" smtClean="0">
                <a:latin typeface="Garamond" pitchFamily="18" charset="0"/>
              </a:rPr>
              <a:t>DZIĘKUJĘ</a:t>
            </a:r>
          </a:p>
          <a:p>
            <a:pPr algn="ctr">
              <a:lnSpc>
                <a:spcPct val="150000"/>
              </a:lnSpc>
            </a:pPr>
            <a:r>
              <a:rPr lang="pl-PL" sz="5000" b="1" dirty="0" smtClean="0">
                <a:latin typeface="Garamond" pitchFamily="18" charset="0"/>
              </a:rPr>
              <a:t> ZA  UWAGĘ </a:t>
            </a:r>
            <a:endParaRPr lang="pl-PL" sz="5000" b="1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071538" y="1071546"/>
            <a:ext cx="101441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Garamond" pitchFamily="18" charset="0"/>
              </a:rPr>
              <a:t>                    </a:t>
            </a:r>
            <a:endParaRPr lang="pl-PL" sz="2400" b="1" dirty="0" smtClean="0">
              <a:latin typeface="Californian FB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     	</a:t>
            </a:r>
          </a:p>
          <a:p>
            <a:endParaRPr lang="pl-PL" sz="2400" dirty="0" smtClean="0">
              <a:latin typeface="Californian FB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	    KOSZTY Z DZIAŁALNOŚCI PODSTAWOWEJ</a:t>
            </a:r>
          </a:p>
          <a:p>
            <a:pPr lvl="0"/>
            <a:r>
              <a:rPr lang="pl-PL" sz="2400" b="1" dirty="0" smtClean="0">
                <a:latin typeface="Garamond" pitchFamily="18" charset="0"/>
              </a:rPr>
              <a:t>	</a:t>
            </a:r>
          </a:p>
          <a:p>
            <a:pPr lvl="0"/>
            <a:r>
              <a:rPr lang="pl-PL" sz="2400" b="1" dirty="0" smtClean="0">
                <a:latin typeface="Garamond" pitchFamily="18" charset="0"/>
              </a:rPr>
              <a:t> </a:t>
            </a: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285752" y="2928934"/>
          <a:ext cx="8572528" cy="1414086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4398080"/>
                <a:gridCol w="1863593"/>
                <a:gridCol w="2310855"/>
              </a:tblGrid>
              <a:tr h="707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b="1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WARIANT PORÓWNAWCZY 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i="0" dirty="0" smtClean="0">
                          <a:latin typeface="Californian FB" pitchFamily="18" charset="0"/>
                        </a:rPr>
                        <a:t>ROK 2022 </a:t>
                      </a:r>
                      <a:endParaRPr lang="pl-PL" sz="2400" b="1" i="0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ROK</a:t>
                      </a:r>
                      <a:r>
                        <a:rPr lang="pl-PL" sz="2400" b="1" baseline="0" dirty="0" smtClean="0">
                          <a:latin typeface="Californian FB" pitchFamily="18" charset="0"/>
                        </a:rPr>
                        <a:t> </a:t>
                      </a:r>
                      <a:r>
                        <a:rPr lang="pl-PL" sz="2400" b="1" dirty="0" smtClean="0">
                          <a:latin typeface="Californian FB" pitchFamily="18" charset="0"/>
                        </a:rPr>
                        <a:t>2023</a:t>
                      </a:r>
                      <a:endParaRPr lang="pl-PL" sz="2400" b="1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70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pl-PL" sz="2400" dirty="0">
                          <a:latin typeface="Californian FB" pitchFamily="18" charset="0"/>
                          <a:ea typeface="Times New Roman"/>
                          <a:cs typeface="Arial"/>
                        </a:rPr>
                        <a:t>Amortyzacja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346 360,94</a:t>
                      </a: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321 564,08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2571736" y="1000108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071670" y="1214422"/>
            <a:ext cx="87868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endParaRPr lang="pl-PL" sz="2400" b="1" dirty="0" smtClean="0">
              <a:latin typeface="Garamond" pitchFamily="18" charset="0"/>
            </a:endParaRPr>
          </a:p>
          <a:p>
            <a:pPr lvl="0"/>
            <a:endParaRPr lang="pl-PL" sz="2400" b="1" dirty="0" smtClean="0">
              <a:latin typeface="Garamond" pitchFamily="18" charset="0"/>
            </a:endParaRPr>
          </a:p>
          <a:p>
            <a:endParaRPr lang="pl-PL" sz="2400" b="1" dirty="0" smtClean="0">
              <a:latin typeface="Garamond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    KOSZTY Z DZIAŁALNOŚCI PODSTAWOWEJ</a:t>
            </a:r>
          </a:p>
          <a:p>
            <a:pPr lvl="0"/>
            <a:endParaRPr lang="pl-PL" sz="2400" b="1" dirty="0" smtClean="0">
              <a:latin typeface="Garamond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357158" y="3000372"/>
          <a:ext cx="8215370" cy="84124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5124474"/>
                <a:gridCol w="1545448"/>
                <a:gridCol w="1545448"/>
              </a:tblGrid>
              <a:tr h="339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b="1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WARIANT PORÓWNAWCZY 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i="0" dirty="0" smtClean="0">
                          <a:latin typeface="Californian FB" pitchFamily="18" charset="0"/>
                        </a:rPr>
                        <a:t>ROK 2022 </a:t>
                      </a:r>
                      <a:endParaRPr lang="pl-PL" sz="2400" b="1" i="0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ROK</a:t>
                      </a:r>
                      <a:r>
                        <a:rPr lang="pl-PL" sz="2400" b="1" baseline="0" dirty="0" smtClean="0">
                          <a:latin typeface="Californian FB" pitchFamily="18" charset="0"/>
                        </a:rPr>
                        <a:t> </a:t>
                      </a:r>
                      <a:r>
                        <a:rPr lang="pl-PL" sz="2400" b="1" dirty="0" smtClean="0">
                          <a:latin typeface="Californian FB" pitchFamily="18" charset="0"/>
                        </a:rPr>
                        <a:t>2023</a:t>
                      </a:r>
                      <a:endParaRPr lang="pl-PL" sz="2400" b="1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pl-PL" sz="2400" dirty="0">
                          <a:latin typeface="Californian FB" pitchFamily="18" charset="0"/>
                          <a:ea typeface="Times New Roman"/>
                          <a:cs typeface="Arial"/>
                        </a:rPr>
                        <a:t>Zużycie materiałów i energii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304 036,06</a:t>
                      </a: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359 176,94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2571736" y="1000108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571472" y="3000372"/>
          <a:ext cx="8215370" cy="84124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5124474"/>
                <a:gridCol w="1545448"/>
                <a:gridCol w="1545448"/>
              </a:tblGrid>
              <a:tr h="339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b="1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WARIANT PORÓWNAWCZY 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i="0" dirty="0" smtClean="0">
                          <a:latin typeface="Californian FB" pitchFamily="18" charset="0"/>
                        </a:rPr>
                        <a:t>ROK 2022 </a:t>
                      </a:r>
                      <a:endParaRPr lang="pl-PL" sz="2400" b="1" i="0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ROK</a:t>
                      </a:r>
                      <a:r>
                        <a:rPr lang="pl-PL" sz="2400" b="1" baseline="0" dirty="0" smtClean="0">
                          <a:latin typeface="Californian FB" pitchFamily="18" charset="0"/>
                        </a:rPr>
                        <a:t> </a:t>
                      </a:r>
                      <a:r>
                        <a:rPr lang="pl-PL" sz="2400" b="1" dirty="0" smtClean="0">
                          <a:latin typeface="Californian FB" pitchFamily="18" charset="0"/>
                        </a:rPr>
                        <a:t>2023</a:t>
                      </a:r>
                      <a:endParaRPr lang="pl-PL" sz="2400" b="1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Usługi obce</a:t>
                      </a:r>
                      <a:endParaRPr lang="pl-PL" sz="2400" dirty="0" smtClean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364 373,28</a:t>
                      </a: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409 483,53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Prostokąt 7"/>
          <p:cNvSpPr/>
          <p:nvPr/>
        </p:nvSpPr>
        <p:spPr>
          <a:xfrm>
            <a:off x="2571736" y="1338379"/>
            <a:ext cx="650085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pl-PL" b="1" dirty="0" smtClean="0">
              <a:latin typeface="Californian FB" pitchFamily="18" charset="0"/>
            </a:endParaRPr>
          </a:p>
          <a:p>
            <a:pPr lvl="0"/>
            <a:endParaRPr lang="pl-PL" b="1" dirty="0" smtClean="0">
              <a:latin typeface="Californian FB" pitchFamily="18" charset="0"/>
            </a:endParaRPr>
          </a:p>
          <a:p>
            <a:pPr lvl="0"/>
            <a:endParaRPr lang="pl-PL" sz="2400" dirty="0" smtClean="0">
              <a:latin typeface="Californian FB" pitchFamily="18" charset="0"/>
            </a:endParaRPr>
          </a:p>
          <a:p>
            <a:pPr lvl="0"/>
            <a:r>
              <a:rPr lang="pl-PL" sz="2400" dirty="0" smtClean="0">
                <a:latin typeface="Californian FB" pitchFamily="18" charset="0"/>
              </a:rPr>
              <a:t>KOSZTY Z DZIAŁALNOŚCI PODSTAWOWEJ</a:t>
            </a:r>
            <a:endParaRPr lang="pl-PL" sz="2400" b="1" dirty="0" smtClean="0">
              <a:latin typeface="Californian FB" pitchFamily="18" charset="0"/>
            </a:endParaRPr>
          </a:p>
          <a:p>
            <a:pPr lvl="0"/>
            <a:endParaRPr lang="pl-PL" b="1" dirty="0" smtClean="0">
              <a:latin typeface="Californian FB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2571736" y="1000108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071702" y="1287836"/>
            <a:ext cx="921547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endParaRPr lang="pl-PL" sz="2400" b="1" dirty="0" smtClean="0">
              <a:latin typeface="Californian FB" pitchFamily="18" charset="0"/>
            </a:endParaRPr>
          </a:p>
          <a:p>
            <a:pPr lvl="0"/>
            <a:endParaRPr lang="pl-PL" sz="2400" b="1" dirty="0" smtClean="0">
              <a:latin typeface="Californian FB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500034" y="2928934"/>
          <a:ext cx="8215370" cy="1261872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5124474"/>
                <a:gridCol w="1545448"/>
                <a:gridCol w="1545448"/>
              </a:tblGrid>
              <a:tr h="339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b="1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WARIANT PORÓWNAWCZY 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i="0" dirty="0" smtClean="0">
                          <a:latin typeface="Californian FB" pitchFamily="18" charset="0"/>
                        </a:rPr>
                        <a:t>ROK 2022 </a:t>
                      </a:r>
                      <a:endParaRPr lang="pl-PL" sz="2400" b="1" i="0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ROK</a:t>
                      </a:r>
                      <a:r>
                        <a:rPr lang="pl-PL" sz="2400" b="1" baseline="0" dirty="0" smtClean="0">
                          <a:latin typeface="Californian FB" pitchFamily="18" charset="0"/>
                        </a:rPr>
                        <a:t> </a:t>
                      </a:r>
                      <a:r>
                        <a:rPr lang="pl-PL" sz="2400" b="1" dirty="0" smtClean="0">
                          <a:latin typeface="Californian FB" pitchFamily="18" charset="0"/>
                        </a:rPr>
                        <a:t>2023</a:t>
                      </a:r>
                      <a:endParaRPr lang="pl-PL" sz="2400" b="1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0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</a:t>
                      </a:r>
                      <a:r>
                        <a:rPr lang="pl-PL" sz="2400" dirty="0">
                          <a:latin typeface="Californian FB" pitchFamily="18" charset="0"/>
                          <a:ea typeface="Times New Roman"/>
                          <a:cs typeface="Arial"/>
                        </a:rPr>
                        <a:t>Ubezpieczenia społeczne i inne </a:t>
                      </a: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świadczenia: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91 343,12</a:t>
                      </a: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90 650,54</a:t>
                      </a: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2571736" y="1000108"/>
            <a:ext cx="63579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endParaRPr lang="pl-PL" sz="2400" b="1" dirty="0" smtClean="0">
              <a:latin typeface="Californian FB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KOSZTY Z DZIAŁALNOŚCI PODSTAWOWEJ</a:t>
            </a:r>
          </a:p>
          <a:p>
            <a:endParaRPr lang="pl-PL" sz="2400" b="1" dirty="0" smtClean="0">
              <a:latin typeface="Californian FB" pitchFamily="18" charset="0"/>
            </a:endParaRP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571500" y="1928802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857224" y="1500174"/>
            <a:ext cx="921547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Garamond" pitchFamily="18" charset="0"/>
              </a:rPr>
              <a:t>          </a:t>
            </a:r>
          </a:p>
          <a:p>
            <a:pPr lvl="0">
              <a:lnSpc>
                <a:spcPct val="200000"/>
              </a:lnSpc>
            </a:pPr>
            <a:r>
              <a:rPr lang="pl-PL" sz="3000" b="1" dirty="0" smtClean="0">
                <a:latin typeface="Californian FB" pitchFamily="18" charset="0"/>
              </a:rPr>
              <a:t>OGÓŁEM KOSZTY Z DZIAŁALNOŚCI </a:t>
            </a:r>
          </a:p>
          <a:p>
            <a:pPr lvl="0"/>
            <a:r>
              <a:rPr lang="pl-PL" sz="3000" b="1" dirty="0" smtClean="0">
                <a:solidFill>
                  <a:srgbClr val="FF0000"/>
                </a:solidFill>
                <a:latin typeface="Californian FB" pitchFamily="18" charset="0"/>
              </a:rPr>
              <a:t> </a:t>
            </a:r>
            <a:endParaRPr lang="pl-PL" sz="3000" b="1" dirty="0" smtClean="0">
              <a:solidFill>
                <a:srgbClr val="00B0F0"/>
              </a:solidFill>
              <a:latin typeface="Californian FB" pitchFamily="18" charset="0"/>
            </a:endParaRPr>
          </a:p>
          <a:p>
            <a:pPr lvl="0"/>
            <a:endParaRPr lang="pl-PL" sz="3000" b="1" dirty="0" smtClean="0">
              <a:solidFill>
                <a:srgbClr val="00B050"/>
              </a:solidFill>
              <a:latin typeface="Californian FB" pitchFamily="18" charset="0"/>
            </a:endParaRPr>
          </a:p>
          <a:p>
            <a:pPr lvl="0"/>
            <a:endParaRPr lang="pl-PL" sz="2000" b="1" dirty="0" smtClean="0">
              <a:latin typeface="Californian FB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2571736" y="1214422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  <a:endParaRPr lang="pl-PL" dirty="0"/>
          </a:p>
        </p:txBody>
      </p:sp>
      <p:graphicFrame>
        <p:nvGraphicFramePr>
          <p:cNvPr id="10" name="Wykres 9"/>
          <p:cNvGraphicFramePr/>
          <p:nvPr/>
        </p:nvGraphicFramePr>
        <p:xfrm>
          <a:off x="714348" y="1828800"/>
          <a:ext cx="9215502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pole tekstowe 12"/>
          <p:cNvSpPr txBox="1"/>
          <p:nvPr/>
        </p:nvSpPr>
        <p:spPr>
          <a:xfrm rot="392136">
            <a:off x="1310797" y="2531827"/>
            <a:ext cx="6877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200000"/>
              </a:lnSpc>
            </a:pPr>
            <a:r>
              <a:rPr lang="pl-PL" sz="2400" b="1" dirty="0" smtClean="0">
                <a:solidFill>
                  <a:schemeClr val="bg1"/>
                </a:solidFill>
                <a:latin typeface="Californian FB" pitchFamily="18" charset="0"/>
              </a:rPr>
              <a:t> ROK 2023 KOSZT DZIAŁALNOŚCI-1 677 365,78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2" y="2714620"/>
            <a:ext cx="913373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Prostokąt 10"/>
          <p:cNvSpPr/>
          <p:nvPr/>
        </p:nvSpPr>
        <p:spPr>
          <a:xfrm rot="394942">
            <a:off x="1235310" y="3268304"/>
            <a:ext cx="7212260" cy="779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pl-PL" sz="2600" b="1" dirty="0" smtClean="0">
                <a:solidFill>
                  <a:schemeClr val="bg1"/>
                </a:solidFill>
                <a:latin typeface="Californian FB" pitchFamily="18" charset="0"/>
              </a:rPr>
              <a:t> ROK 2023 KOSZT DZIAŁALNOŚCI-1 677 365,78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8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331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42844" y="1928802"/>
            <a:ext cx="885828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Spółka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czerpie przychody z wynajmu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powierzchni, obiektów 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będących w jej posiadaniu, 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instytucjom oświatowym,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klubom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 i stowarzyszeniom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sportowym oraz mieszkańcom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Gminy.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	Wydzierżawia także obiekty handlowe,  gastronomiczne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lang="pl-PL" sz="2400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niewykorzystane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lokale oraz powierzchnie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reklamowe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2571736" y="10715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8" name="Wykres 7"/>
          <p:cNvGraphicFramePr/>
          <p:nvPr/>
        </p:nvGraphicFramePr>
        <p:xfrm>
          <a:off x="-285784" y="1828800"/>
          <a:ext cx="9215502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pole tekstowe 11"/>
          <p:cNvSpPr txBox="1"/>
          <p:nvPr/>
        </p:nvSpPr>
        <p:spPr>
          <a:xfrm>
            <a:off x="2571736" y="10715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2000232" y="4214818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ROK 2023</a:t>
            </a:r>
          </a:p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                                                    1  290 336,78</a:t>
            </a:r>
            <a:endParaRPr lang="pl-PL" sz="2400" dirty="0">
              <a:solidFill>
                <a:schemeClr val="bg1"/>
              </a:solidFill>
              <a:latin typeface="Californian FB" pitchFamily="18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928794" y="3098069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ROK 2022</a:t>
            </a:r>
          </a:p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                                                       1  270 359,85</a:t>
            </a:r>
            <a:endParaRPr lang="pl-PL" sz="2400" dirty="0">
              <a:solidFill>
                <a:schemeClr val="bg1"/>
              </a:solidFill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8" name="Wykres 7"/>
          <p:cNvGraphicFramePr/>
          <p:nvPr/>
        </p:nvGraphicFramePr>
        <p:xfrm>
          <a:off x="-285784" y="1828800"/>
          <a:ext cx="9215502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pole tekstowe 11"/>
          <p:cNvSpPr txBox="1"/>
          <p:nvPr/>
        </p:nvSpPr>
        <p:spPr>
          <a:xfrm>
            <a:off x="2571736" y="10715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2000232" y="4214818"/>
            <a:ext cx="5429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ROK 2023</a:t>
            </a:r>
          </a:p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                                                    1  377 887.88</a:t>
            </a:r>
            <a:endParaRPr lang="pl-PL" sz="2400" dirty="0">
              <a:solidFill>
                <a:schemeClr val="bg1"/>
              </a:solidFill>
              <a:latin typeface="Californian FB" pitchFamily="18" charset="0"/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928794" y="3098069"/>
            <a:ext cx="5643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ROK 2022</a:t>
            </a:r>
          </a:p>
          <a:p>
            <a:r>
              <a:rPr lang="pl-PL" sz="2400" dirty="0" smtClean="0">
                <a:solidFill>
                  <a:schemeClr val="bg1"/>
                </a:solidFill>
                <a:latin typeface="Californian FB" pitchFamily="18" charset="0"/>
              </a:rPr>
              <a:t>                                                         1 620 049,87  </a:t>
            </a:r>
            <a:endParaRPr lang="pl-PL" sz="2400" dirty="0">
              <a:solidFill>
                <a:schemeClr val="bg1"/>
              </a:solidFill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4339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2910" y="2285992"/>
            <a:ext cx="828680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Obiekty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stanowiące elementy składowe majątku Spółki to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Hala Widowiskowo-Sportowa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zlokalizowana </a:t>
            </a:r>
            <a:endParaRPr lang="pl-PL" sz="2400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w Międzychodzie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 ul.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Dworcowa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22,</a:t>
            </a:r>
          </a:p>
          <a:p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q"/>
            </a:pP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2571736" y="10715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143116"/>
            <a:ext cx="8572500" cy="3643309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2293" name="pole tekstowe 4"/>
          <p:cNvSpPr txBox="1">
            <a:spLocks noChangeArrowheads="1"/>
          </p:cNvSpPr>
          <p:nvPr/>
        </p:nvSpPr>
        <p:spPr bwMode="auto">
          <a:xfrm>
            <a:off x="357158" y="2071678"/>
            <a:ext cx="807246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b="1" dirty="0">
                <a:latin typeface="Californian FB" pitchFamily="18" charset="0"/>
              </a:rPr>
              <a:t> </a:t>
            </a:r>
            <a:r>
              <a:rPr lang="pl-PL" sz="2400" dirty="0" smtClean="0">
                <a:latin typeface="Californian FB" pitchFamily="18" charset="0"/>
              </a:rPr>
              <a:t>Międzychodzki Ośrodek Sportu Turystyki i Rekreacji Spółka    z ograniczoną odpowiedzialnością powstała w wyniku zawarcia umowy Spółki sporządzonej w dniu 31 grudnia 2010 roku, w formie aktu notarialnego, Repertorium nr A.7406/2010 w Kancelarii Notarialnej Urszula Sterling- notariusz Katarzyna Mikołajczak- notariusz spółka cywilna. Zgodnie z umową Spółka została zawiązana na czas nieokreślony</a:t>
            </a:r>
            <a:endParaRPr lang="pl-PL" sz="2400" dirty="0">
              <a:latin typeface="Californian FB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2571736" y="1142984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  <a:endParaRPr lang="pl-PL" sz="2400" b="1" dirty="0" smtClean="0">
              <a:latin typeface="Californian FB" pitchFamily="18" charset="0"/>
            </a:endParaRPr>
          </a:p>
          <a:p>
            <a:r>
              <a:rPr lang="pl-PL" sz="2400" b="1" dirty="0" smtClean="0">
                <a:latin typeface="Californian FB" pitchFamily="18" charset="0"/>
              </a:rPr>
              <a:t>Informacje o spółce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1928794" y="785794"/>
            <a:ext cx="74295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		</a:t>
            </a:r>
            <a:endParaRPr lang="pl-PL" sz="2400" dirty="0" smtClean="0"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pl-PL" sz="2400" dirty="0" smtClean="0"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endParaRPr lang="pl-PL" dirty="0"/>
          </a:p>
        </p:txBody>
      </p:sp>
      <p:pic>
        <p:nvPicPr>
          <p:cNvPr id="7" name="Obraz 6" descr="C:\Users\Natan\Desktop\ROK 2021\OBOZY_2021\ZDJĘCIA OBIEKTÓW\HALA UL DWORCOWA 22\HALA DWORCOWA 22.jpg"/>
          <p:cNvPicPr/>
          <p:nvPr/>
        </p:nvPicPr>
        <p:blipFill>
          <a:blip r:embed="rId4">
            <a:lum contrast="4000"/>
          </a:blip>
          <a:srcRect/>
          <a:stretch>
            <a:fillRect/>
          </a:stretch>
        </p:blipFill>
        <p:spPr bwMode="auto">
          <a:xfrm>
            <a:off x="428596" y="2071678"/>
            <a:ext cx="821537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pole tekstowe 7"/>
          <p:cNvSpPr txBox="1"/>
          <p:nvPr/>
        </p:nvSpPr>
        <p:spPr>
          <a:xfrm>
            <a:off x="1928794" y="785794"/>
            <a:ext cx="7429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WYKORZYSTANIE OBIEKTÓW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	 PRZYCHODY</a:t>
            </a:r>
          </a:p>
          <a:p>
            <a:pPr lvl="0"/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  <a:ea typeface="Calibri" pitchFamily="34" charset="0"/>
                <a:cs typeface="Times New Roman" pitchFamily="18" charset="0"/>
              </a:rPr>
              <a:t>	          HALA 470 374,65 zł </a:t>
            </a:r>
            <a:endParaRPr lang="pl-PL" sz="2400" dirty="0" smtClean="0">
              <a:solidFill>
                <a:srgbClr val="FF0000"/>
              </a:solidFill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2571736" y="642918"/>
            <a:ext cx="5429243" cy="17145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6" name="Prostokąt 5"/>
          <p:cNvSpPr/>
          <p:nvPr/>
        </p:nvSpPr>
        <p:spPr>
          <a:xfrm>
            <a:off x="2928938" y="6072188"/>
            <a:ext cx="3286125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357422" y="714356"/>
            <a:ext cx="91440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WYKORZYSTANIE OBIEKTÓW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    PRZYCHODY</a:t>
            </a:r>
          </a:p>
          <a:p>
            <a:pPr lvl="0"/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  <a:ea typeface="Calibri" pitchFamily="34" charset="0"/>
                <a:cs typeface="Times New Roman" pitchFamily="18" charset="0"/>
              </a:rPr>
              <a:t>	 HALA SIŁOWNIA 31 181,00 zł </a:t>
            </a:r>
          </a:p>
          <a:p>
            <a:pPr lvl="0"/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		  </a:t>
            </a:r>
            <a:r>
              <a:rPr lang="pl-PL" sz="2000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r>
              <a:rPr lang="pl-PL" b="1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</p:txBody>
      </p:sp>
      <p:pic>
        <p:nvPicPr>
          <p:cNvPr id="1026" name="Picture 2" descr="C:\Users\Natan\Desktop\MOSTIR\SPRAWOZDANIA 2018\SPRAWOZDANIE_od 01.01.2018 do 14.03.2018\Zdjęcia do sprawozdania\II HALA\SIŁOWNIA\337A067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071678"/>
            <a:ext cx="4429156" cy="4286256"/>
          </a:xfrm>
          <a:prstGeom prst="rect">
            <a:avLst/>
          </a:prstGeom>
          <a:noFill/>
        </p:spPr>
      </p:pic>
      <p:pic>
        <p:nvPicPr>
          <p:cNvPr id="1027" name="Picture 3" descr="C:\Users\Natan\Desktop\MOSTIR\SPRAWOZDANIA 2018\SPRAWOZDANIE_od 01.01.2018 do 14.03.2018\Zdjęcia do sprawozdania\II HALA\SIŁOWNIA\337A06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071679"/>
            <a:ext cx="442915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4339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642910" y="2285992"/>
            <a:ext cx="8286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Obiekty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stanowiące elementy składowe majątku Spółki to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lvl="1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1">
              <a:buFont typeface="Wingdings" pitchFamily="2" charset="2"/>
              <a:buChar char="q"/>
            </a:pP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Kompleks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obiektów sportowych i rekreacyjnych </a:t>
            </a:r>
            <a:endParaRPr lang="pl-PL" sz="2400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w Międzychodzie </a:t>
            </a: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 ul. 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Sportowa 6.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2571736" y="10715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atan\Desktop\ROK 2022\OBOZY 2022\OBOZY 2022_PRZESŁANE OFERTY Z KLUBÓW\STADION ul. Sportowa 6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143116"/>
            <a:ext cx="8072494" cy="4143404"/>
          </a:xfrm>
          <a:prstGeom prst="rect">
            <a:avLst/>
          </a:prstGeom>
          <a:noFill/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1928794" y="785794"/>
            <a:ext cx="74295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WYKORZYSTANIE OBIEKTÓW 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         PRZYCHODY 		</a:t>
            </a:r>
          </a:p>
          <a:p>
            <a:pPr lvl="0"/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  <a:ea typeface="Calibri" pitchFamily="34" charset="0"/>
                <a:cs typeface="Times New Roman" pitchFamily="18" charset="0"/>
              </a:rPr>
              <a:t>	       STADION 348 007,25 zł </a:t>
            </a:r>
            <a:endParaRPr lang="pl-PL" sz="2400" dirty="0" smtClean="0">
              <a:solidFill>
                <a:srgbClr val="FF0000"/>
              </a:solidFill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2857500" y="6286520"/>
            <a:ext cx="32146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85813" y="2214563"/>
            <a:ext cx="7572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571472" y="1410355"/>
            <a:ext cx="8715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b="1" dirty="0" smtClean="0"/>
              <a:t> </a:t>
            </a:r>
            <a:endParaRPr lang="pl-PL" sz="2400" dirty="0" smtClean="0"/>
          </a:p>
          <a:p>
            <a:pPr algn="just"/>
            <a:endParaRPr lang="pl-PL" sz="2400" dirty="0" smtClean="0">
              <a:latin typeface="Californian FB" pitchFamily="18" charset="0"/>
            </a:endParaRPr>
          </a:p>
          <a:p>
            <a:pPr lvl="0" algn="just">
              <a:buFont typeface="Wingdings" pitchFamily="2" charset="2"/>
              <a:buChar char="§"/>
            </a:pPr>
            <a:endParaRPr lang="pl-PL" sz="2400" dirty="0" smtClean="0">
              <a:latin typeface="Californian FB" pitchFamily="18" charset="0"/>
            </a:endParaRPr>
          </a:p>
          <a:p>
            <a:pPr algn="just"/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2786050" y="92867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endParaRPr lang="pl-PL" dirty="0" smtClean="0"/>
          </a:p>
          <a:p>
            <a:endParaRPr lang="pl-PL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28860" y="785794"/>
            <a:ext cx="8786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WYKORZYSTANIE OBIEKTÓW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   SZKOŁY </a:t>
            </a:r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  <a:ea typeface="Calibri" pitchFamily="34" charset="0"/>
                <a:cs typeface="Times New Roman" pitchFamily="18" charset="0"/>
              </a:rPr>
              <a:t> 231 420,87  zł</a:t>
            </a:r>
          </a:p>
          <a:p>
            <a:pPr lvl="0"/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0" name="Wykres 9"/>
          <p:cNvGraphicFramePr/>
          <p:nvPr/>
        </p:nvGraphicFramePr>
        <p:xfrm>
          <a:off x="714316" y="1857364"/>
          <a:ext cx="8429684" cy="4314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85813" y="2214563"/>
            <a:ext cx="7572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571472" y="1410355"/>
            <a:ext cx="8715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b="1" dirty="0" smtClean="0"/>
              <a:t> </a:t>
            </a:r>
            <a:endParaRPr lang="pl-PL" sz="2400" dirty="0" smtClean="0"/>
          </a:p>
          <a:p>
            <a:pPr algn="just"/>
            <a:endParaRPr lang="pl-PL" sz="2400" dirty="0" smtClean="0">
              <a:latin typeface="Californian FB" pitchFamily="18" charset="0"/>
            </a:endParaRPr>
          </a:p>
          <a:p>
            <a:pPr lvl="0" algn="just">
              <a:buFont typeface="Wingdings" pitchFamily="2" charset="2"/>
              <a:buChar char="§"/>
            </a:pPr>
            <a:endParaRPr lang="pl-PL" sz="2400" dirty="0" smtClean="0">
              <a:latin typeface="Californian FB" pitchFamily="18" charset="0"/>
            </a:endParaRPr>
          </a:p>
          <a:p>
            <a:pPr algn="just"/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2786050" y="92867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endParaRPr lang="pl-PL" dirty="0" smtClean="0"/>
          </a:p>
          <a:p>
            <a:endParaRPr lang="pl-PL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28860" y="785794"/>
            <a:ext cx="878684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WYKORZYSTANIE OBIEKTÓW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KLUBY I STOWARZYSZENIA </a:t>
            </a:r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  <a:ea typeface="Calibri" pitchFamily="34" charset="0"/>
                <a:cs typeface="Times New Roman" pitchFamily="18" charset="0"/>
              </a:rPr>
              <a:t> 498 431</a:t>
            </a:r>
            <a:r>
              <a:rPr lang="pl-PL" sz="2400" b="1" smtClean="0">
                <a:solidFill>
                  <a:srgbClr val="FF0000"/>
                </a:solidFill>
                <a:latin typeface="Californian FB" pitchFamily="18" charset="0"/>
                <a:ea typeface="Calibri" pitchFamily="34" charset="0"/>
                <a:cs typeface="Times New Roman" pitchFamily="18" charset="0"/>
              </a:rPr>
              <a:t>, 52zł </a:t>
            </a:r>
            <a:endParaRPr lang="pl-PL" sz="2400" b="1" dirty="0" smtClean="0">
              <a:solidFill>
                <a:srgbClr val="FF0000"/>
              </a:solidFill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4" name="Wykres 13"/>
          <p:cNvGraphicFramePr/>
          <p:nvPr/>
        </p:nvGraphicFramePr>
        <p:xfrm>
          <a:off x="0" y="2000240"/>
          <a:ext cx="8788113" cy="4405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5363" name="pole tekstowe 4"/>
          <p:cNvSpPr txBox="1">
            <a:spLocks noChangeArrowheads="1"/>
          </p:cNvSpPr>
          <p:nvPr/>
        </p:nvSpPr>
        <p:spPr bwMode="auto">
          <a:xfrm>
            <a:off x="2000250" y="2286000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071563" y="2071688"/>
            <a:ext cx="7643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pl-PL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pl-PL" sz="240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500063" y="2424066"/>
            <a:ext cx="842965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  <a:tabLst>
                <a:tab pos="228600" algn="l"/>
              </a:tabLst>
            </a:pP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Spółka zarządza również obiektami </a:t>
            </a:r>
            <a:r>
              <a:rPr lang="pl-PL" sz="2400" dirty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użytkowymi i rekreacyjnymi na </a:t>
            </a: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terenie byłego </a:t>
            </a:r>
            <a:r>
              <a:rPr lang="pl-PL" sz="2400" dirty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Ośrodka w </a:t>
            </a: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Mierzynie, których struktura </a:t>
            </a:r>
            <a:r>
              <a:rPr lang="pl-PL" sz="2400" dirty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własnościowa przestawia się </a:t>
            </a: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następująco:</a:t>
            </a:r>
          </a:p>
          <a:p>
            <a:pPr lvl="1" algn="just" eaLnBrk="0" hangingPunct="0">
              <a:lnSpc>
                <a:spcPct val="150000"/>
              </a:lnSpc>
              <a:buFont typeface="Wingdings" pitchFamily="2" charset="2"/>
              <a:buChar char="q"/>
              <a:tabLst>
                <a:tab pos="228600" algn="l"/>
              </a:tabLst>
            </a:pP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 lokale użytkowe, grunty </a:t>
            </a:r>
            <a:r>
              <a:rPr lang="pl-PL" sz="2400" dirty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stanowiące własność Spółki, które na </a:t>
            </a: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podstawie </a:t>
            </a:r>
            <a:r>
              <a:rPr lang="pl-PL" sz="2400" dirty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umów cywilnoprawnych użytkują osoby </a:t>
            </a:r>
            <a:r>
              <a:rPr lang="pl-PL" sz="2400" dirty="0" smtClean="0">
                <a:solidFill>
                  <a:srgbClr val="000000"/>
                </a:solidFill>
                <a:latin typeface="Californian FB" pitchFamily="18" charset="0"/>
                <a:cs typeface="Times New Roman" pitchFamily="18" charset="0"/>
              </a:rPr>
              <a:t>trzecie,</a:t>
            </a:r>
            <a:endParaRPr lang="pl-PL" sz="2400" dirty="0">
              <a:latin typeface="Californian FB" pitchFamily="18" charset="0"/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2571736" y="1071546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000364" y="150017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</a:rPr>
              <a:t>	471 984,88 zł </a:t>
            </a:r>
            <a:endParaRPr lang="pl-PL" sz="2400" b="1" dirty="0" smtClean="0">
              <a:solidFill>
                <a:srgbClr val="FF0000"/>
              </a:solidFill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pl-PL" sz="2400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1214414" y="3143248"/>
            <a:ext cx="6286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PRZYCHODY Z PODZIAŁEM NA OBIEKTY</a:t>
            </a:r>
          </a:p>
          <a:p>
            <a:pPr lvl="0"/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000240"/>
            <a:ext cx="407196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571768" y="642918"/>
            <a:ext cx="8786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WYKORZYSTANIE OBIEKTÓW 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PRZYCHODY MIERZYN –DRZEWCE </a:t>
            </a:r>
          </a:p>
          <a:p>
            <a:pPr lvl="0"/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" name="Obraz 17" descr="C:\Users\Natan\Desktop\SZATNIA 2021\GRUNT 670_PO SZUKASLKIM\IMG-20210928-WA000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2000240"/>
            <a:ext cx="435771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Natan\Desktop\MOSTIR PULPIT z dnia  29.11.2021\SZATNIA 2021\PARKING_MIERZYN_2021\IMG-20210928-WA0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500570"/>
            <a:ext cx="1928826" cy="1857388"/>
          </a:xfrm>
          <a:prstGeom prst="rect">
            <a:avLst/>
          </a:prstGeom>
          <a:noFill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4429132"/>
            <a:ext cx="235745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9124" y="4429132"/>
            <a:ext cx="200026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357422" y="4429132"/>
            <a:ext cx="2107421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000364" y="1500174"/>
            <a:ext cx="90011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pl-PL" sz="2300" b="1" dirty="0" smtClean="0">
                <a:latin typeface="Californian FB" pitchFamily="18" charset="0"/>
              </a:rPr>
              <a:t>   OBIEKTY I GRUNTY – dzierżawy </a:t>
            </a:r>
            <a:endParaRPr lang="pl-PL" sz="2400" b="1" dirty="0" smtClean="0">
              <a:solidFill>
                <a:srgbClr val="FF0000"/>
              </a:solidFill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pl-PL" sz="2400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1214414" y="3143248"/>
            <a:ext cx="62865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PRZYCHODY Z PODZIAŁEM NA OBIEKTY</a:t>
            </a:r>
          </a:p>
          <a:p>
            <a:pPr lvl="0"/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429108"/>
            <a:ext cx="4143404" cy="185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2571768" y="642918"/>
            <a:ext cx="87868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WYKORZYSTANIE OBIEKTÓW </a:t>
            </a:r>
          </a:p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PRZYCHODY MIERZYN –DRZEWCE </a:t>
            </a:r>
          </a:p>
          <a:p>
            <a:pPr lvl="0"/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" name="Obraz 17" descr="C:\Users\Natan\Desktop\SZATNIA 2021\GRUNT 670_PO SZUKASLKIM\IMG-20210928-WA0005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000240"/>
            <a:ext cx="414340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Obraz 1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4572008"/>
            <a:ext cx="414340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G:\INNE zdjęcia\IMG-20240527-WA000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0" y="2000240"/>
            <a:ext cx="414340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atan\Desktop\MOSTIR PULPIT z dnia  29.11.2021\SZATNIA 2021\PARKING_MIERZYN_2021\IMG-20210928-WA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714752"/>
            <a:ext cx="7929618" cy="2643206"/>
          </a:xfrm>
          <a:prstGeom prst="rect">
            <a:avLst/>
          </a:prstGeom>
          <a:noFill/>
        </p:spPr>
      </p:pic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4">
            <a:lum bright="60000"/>
          </a:blip>
          <a:srcRect/>
          <a:stretch>
            <a:fillRect/>
          </a:stretch>
        </p:blipFill>
        <p:spPr bwMode="auto">
          <a:xfrm>
            <a:off x="2357422" y="714356"/>
            <a:ext cx="6500813" cy="1571624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28860" y="785794"/>
            <a:ext cx="87868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WYKORZYSTANIE OBIEKTÓW </a:t>
            </a:r>
          </a:p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PRZYCHODY MIERZYN –DRZEWCE</a:t>
            </a:r>
          </a:p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	PARKING</a:t>
            </a:r>
            <a:endParaRPr lang="pl-PL" sz="2400" b="1" dirty="0">
              <a:solidFill>
                <a:srgbClr val="FF0000"/>
              </a:solidFill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928938" y="6357981"/>
            <a:ext cx="3286125" cy="500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2214554"/>
            <a:ext cx="7929586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85813" y="2214563"/>
            <a:ext cx="7572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428596" y="1714488"/>
            <a:ext cx="835824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b="1" dirty="0" smtClean="0"/>
              <a:t> </a:t>
            </a:r>
            <a:endParaRPr lang="pl-PL" sz="2400" dirty="0" smtClean="0"/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Międzychodzki Ośrodek Sportu, Turystyki i Rekreacji sp. z o. o. jest przedsiębiorstwem, które realizuje zadania statutowe swojego właściciela, czyli Gminy Międzychód.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Głównym przedmiotem działalności Spółki jest zarządzanie obiektami sportowymi i rekreacyjnymi, położonymi na terenie Miasta i Gminy Międzychód. </a:t>
            </a:r>
          </a:p>
          <a:p>
            <a:pPr algn="just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 algn="just"/>
            <a:endParaRPr lang="pl-PL" sz="2400" dirty="0" smtClean="0">
              <a:latin typeface="Californian FB" pitchFamily="18" charset="0"/>
            </a:endParaRPr>
          </a:p>
          <a:p>
            <a:pPr algn="just"/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2786050" y="1214422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endParaRPr lang="pl-PL" dirty="0" smtClean="0"/>
          </a:p>
          <a:p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2571736" y="1142984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 cstate="print">
            <a:lum bright="60000"/>
          </a:blip>
          <a:srcRect/>
          <a:stretch>
            <a:fillRect/>
          </a:stretch>
        </p:blipFill>
        <p:spPr bwMode="auto">
          <a:xfrm>
            <a:off x="2571736" y="642918"/>
            <a:ext cx="5429243" cy="17145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6" name="Prostokąt 5"/>
          <p:cNvSpPr/>
          <p:nvPr/>
        </p:nvSpPr>
        <p:spPr>
          <a:xfrm>
            <a:off x="2928938" y="6072188"/>
            <a:ext cx="3286125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2428869"/>
            <a:ext cx="4357718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428868"/>
            <a:ext cx="421484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8596" y="2000240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pl-PL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          </a:t>
            </a:r>
            <a:endParaRPr kumimoji="0" lang="pl-PL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fornian FB" pitchFamily="18" charset="0"/>
              <a:cs typeface="Arial" pitchFamily="34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1928794" y="785794"/>
            <a:ext cx="74295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 WYKORZYSTANIE OBIEKTÓW </a:t>
            </a:r>
          </a:p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PRZYCHODY MIERZYN – DRZEWCE </a:t>
            </a:r>
          </a:p>
          <a:p>
            <a:pPr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DOMKI TYPU WIATRAK</a:t>
            </a:r>
            <a:endParaRPr lang="pl-PL" sz="2400" b="1" dirty="0" smtClean="0">
              <a:solidFill>
                <a:srgbClr val="FF0000"/>
              </a:solidFill>
              <a:latin typeface="Californian FB" pitchFamily="18" charset="0"/>
              <a:cs typeface="Arial" pitchFamily="34" charset="0"/>
            </a:endParaRPr>
          </a:p>
          <a:p>
            <a:pPr lvl="0"/>
            <a:endParaRPr lang="pl-PL" sz="2400" dirty="0" smtClean="0">
              <a:latin typeface="Garamond" pitchFamily="18" charset="0"/>
              <a:ea typeface="Calibri" pitchFamily="34" charset="0"/>
              <a:cs typeface="Times New Roman" pitchFamily="18" charset="0"/>
            </a:endParaRP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357422" y="642918"/>
            <a:ext cx="6500813" cy="1714500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4339" name="pole tekstowe 4"/>
          <p:cNvSpPr txBox="1">
            <a:spLocks noChangeArrowheads="1"/>
          </p:cNvSpPr>
          <p:nvPr/>
        </p:nvSpPr>
        <p:spPr bwMode="auto">
          <a:xfrm>
            <a:off x="785786" y="1585729"/>
            <a:ext cx="73581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pl-PL" sz="2400" dirty="0" smtClean="0">
              <a:latin typeface="Cambria" pitchFamily="18" charset="0"/>
            </a:endParaRPr>
          </a:p>
          <a:p>
            <a:r>
              <a:rPr lang="pl-PL" sz="2400" dirty="0" smtClean="0">
                <a:latin typeface="Cambria" pitchFamily="18" charset="0"/>
              </a:rPr>
              <a:t>  </a:t>
            </a:r>
            <a:endParaRPr lang="pl-PL" sz="2400" dirty="0">
              <a:latin typeface="Cambria" pitchFamily="18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28860" y="714356"/>
            <a:ext cx="878684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WYKORZYSTANIE OBIEKTÓW </a:t>
            </a:r>
          </a:p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PRZYCHODY MIERZYN –DRZEWCE</a:t>
            </a:r>
          </a:p>
          <a:p>
            <a:pPr lvl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</a:rPr>
              <a:t>            POLE BIWAKOWE </a:t>
            </a:r>
            <a:endParaRPr lang="pl-PL" sz="2400" b="1" dirty="0">
              <a:solidFill>
                <a:srgbClr val="FF0000"/>
              </a:solidFill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2857488" y="6357958"/>
            <a:ext cx="3214688" cy="5000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026" name="Picture 2" descr="G:\ZDJĘCIA 2024 OBIEKTY MOSTIR\pole namiotowe sprzątanie 14.05.2024\IMG-20240514-WA0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357430"/>
            <a:ext cx="4429156" cy="3999204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357430"/>
            <a:ext cx="442915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85813" y="2214563"/>
            <a:ext cx="7572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571472" y="1410355"/>
            <a:ext cx="8715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b="1" dirty="0" smtClean="0"/>
              <a:t> </a:t>
            </a:r>
            <a:endParaRPr lang="pl-PL" sz="2400" dirty="0" smtClean="0"/>
          </a:p>
          <a:p>
            <a:pPr algn="just"/>
            <a:endParaRPr lang="pl-PL" sz="2400" dirty="0" smtClean="0">
              <a:latin typeface="Californian FB" pitchFamily="18" charset="0"/>
            </a:endParaRPr>
          </a:p>
          <a:p>
            <a:pPr lvl="0" algn="just">
              <a:buFont typeface="Wingdings" pitchFamily="2" charset="2"/>
              <a:buChar char="§"/>
            </a:pPr>
            <a:endParaRPr lang="pl-PL" sz="2400" dirty="0" smtClean="0">
              <a:latin typeface="Californian FB" pitchFamily="18" charset="0"/>
            </a:endParaRPr>
          </a:p>
          <a:p>
            <a:pPr algn="just"/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2786050" y="92867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endParaRPr lang="pl-PL" dirty="0" smtClean="0"/>
          </a:p>
          <a:p>
            <a:endParaRPr lang="pl-PL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428860" y="785794"/>
            <a:ext cx="878684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WYKORZYSTANIE OBIEKTÓW PRZYCHODY</a:t>
            </a:r>
          </a:p>
          <a:p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MIERZYN –DRZEWCE </a:t>
            </a:r>
          </a:p>
          <a:p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  <a:cs typeface="Times New Roman" pitchFamily="18" charset="0"/>
              </a:rPr>
              <a:t>		</a:t>
            </a:r>
            <a:r>
              <a:rPr lang="pl-PL" sz="2400" b="1" dirty="0" smtClean="0">
                <a:solidFill>
                  <a:srgbClr val="FF0000"/>
                </a:solidFill>
                <a:latin typeface="Californian FB" pitchFamily="18" charset="0"/>
              </a:rPr>
              <a:t>471 984,88 zł </a:t>
            </a:r>
            <a:endParaRPr lang="pl-PL" sz="2400" b="1" dirty="0" smtClean="0">
              <a:solidFill>
                <a:srgbClr val="FF0000"/>
              </a:solidFill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graphicFrame>
        <p:nvGraphicFramePr>
          <p:cNvPr id="10" name="Wykres 9"/>
          <p:cNvGraphicFramePr/>
          <p:nvPr/>
        </p:nvGraphicFramePr>
        <p:xfrm>
          <a:off x="0" y="2071678"/>
          <a:ext cx="8902382" cy="4405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-1000164" y="2143116"/>
            <a:ext cx="10144164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pl-PL" sz="3000" b="1" dirty="0" smtClean="0">
                <a:latin typeface="Californian FB" pitchFamily="18" charset="0"/>
              </a:rPr>
              <a:t>                    SPRAWOZDANIE Z DZIAŁALNOŚCI</a:t>
            </a:r>
          </a:p>
          <a:p>
            <a:pPr algn="ctr"/>
            <a:r>
              <a:rPr lang="pl-PL" sz="3000" b="1" dirty="0" smtClean="0">
                <a:latin typeface="Californian FB" pitchFamily="18" charset="0"/>
              </a:rPr>
              <a:t>w roku 2023</a:t>
            </a:r>
          </a:p>
          <a:p>
            <a:pPr algn="ctr">
              <a:lnSpc>
                <a:spcPct val="200000"/>
              </a:lnSpc>
              <a:buFont typeface="Wingdings" pitchFamily="2" charset="2"/>
              <a:buChar char="q"/>
            </a:pPr>
            <a:r>
              <a:rPr lang="pl-PL" sz="3000" b="1" dirty="0" smtClean="0">
                <a:latin typeface="Californian FB" pitchFamily="18" charset="0"/>
              </a:rPr>
              <a:t>PRZYCHODY</a:t>
            </a:r>
          </a:p>
          <a:p>
            <a:pPr algn="ctr">
              <a:lnSpc>
                <a:spcPct val="200000"/>
              </a:lnSpc>
              <a:buFont typeface="Wingdings" pitchFamily="2" charset="2"/>
              <a:buChar char="q"/>
            </a:pPr>
            <a:r>
              <a:rPr lang="pl-PL" sz="3000" b="1" dirty="0" smtClean="0">
                <a:latin typeface="Californian FB" pitchFamily="18" charset="0"/>
              </a:rPr>
              <a:t>KOSZTY </a:t>
            </a:r>
          </a:p>
          <a:p>
            <a:pPr lvl="2" algn="ctr">
              <a:lnSpc>
                <a:spcPct val="200000"/>
              </a:lnSpc>
              <a:buFont typeface="Wingdings" pitchFamily="2" charset="2"/>
              <a:buChar char="q"/>
            </a:pPr>
            <a:r>
              <a:rPr lang="pl-PL" sz="3000" b="1" dirty="0" smtClean="0">
                <a:latin typeface="Californian FB" pitchFamily="18" charset="0"/>
              </a:rPr>
              <a:t>WYNIK </a:t>
            </a:r>
          </a:p>
          <a:p>
            <a:pPr algn="ctr"/>
            <a:endParaRPr lang="pl-PL" sz="3000" b="1" dirty="0" smtClean="0">
              <a:latin typeface="Californian FB" pitchFamily="18" charset="0"/>
            </a:endParaRPr>
          </a:p>
          <a:p>
            <a:pPr lvl="0" algn="ctr"/>
            <a:endParaRPr lang="pl-PL" sz="2400" b="1" dirty="0" smtClean="0">
              <a:latin typeface="Californian FB" pitchFamily="18" charset="0"/>
            </a:endParaRPr>
          </a:p>
          <a:p>
            <a:pPr lvl="0" algn="ctr"/>
            <a:r>
              <a:rPr lang="pl-PL" sz="2400" b="1" dirty="0" smtClean="0">
                <a:latin typeface="Californian FB" pitchFamily="18" charset="0"/>
              </a:rPr>
              <a:t>			</a:t>
            </a:r>
            <a:endParaRPr lang="pl-PL" sz="2400" b="1" dirty="0" smtClean="0">
              <a:latin typeface="Garamond" pitchFamily="18" charset="0"/>
            </a:endParaRPr>
          </a:p>
          <a:p>
            <a:endParaRPr lang="pl-PL" sz="2400" b="1" dirty="0" smtClean="0">
              <a:latin typeface="Californian FB" pitchFamily="18" charset="0"/>
            </a:endParaRPr>
          </a:p>
          <a:p>
            <a:r>
              <a:rPr lang="pl-PL" sz="2400" b="1" dirty="0" smtClean="0">
                <a:latin typeface="Californian FB" pitchFamily="18" charset="0"/>
              </a:rPr>
              <a:t>     		 	</a:t>
            </a:r>
            <a:endParaRPr lang="pl-PL" sz="2400" b="1" dirty="0" smtClean="0">
              <a:latin typeface="Garamond" pitchFamily="18" charset="0"/>
            </a:endParaRPr>
          </a:p>
          <a:p>
            <a:pPr lvl="0"/>
            <a:r>
              <a:rPr lang="pl-PL" sz="2400" b="1" dirty="0" smtClean="0">
                <a:latin typeface="Garamond" pitchFamily="18" charset="0"/>
              </a:rPr>
              <a:t> </a:t>
            </a: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331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785918" y="785794"/>
            <a:ext cx="8358187" cy="960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PRZYCHODY Z PODZIAŁEM NA OBIEKTY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Wykres 6"/>
          <p:cNvGraphicFramePr/>
          <p:nvPr/>
        </p:nvGraphicFramePr>
        <p:xfrm>
          <a:off x="714348" y="2071678"/>
          <a:ext cx="8429652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85720" y="235743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331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785918" y="785794"/>
            <a:ext cx="83581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KOSZTY Z PODZIAŁEM NA OBIEKTY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8" name="Wykres 7"/>
          <p:cNvGraphicFramePr/>
          <p:nvPr/>
        </p:nvGraphicFramePr>
        <p:xfrm>
          <a:off x="1142976" y="1714488"/>
          <a:ext cx="6681812" cy="4448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85720" y="3137862"/>
            <a:ext cx="6929486" cy="3291506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331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785918" y="785794"/>
            <a:ext cx="83581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WYNIK SPÓŁKI W ROKU 2023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8" name="Wykres 7"/>
          <p:cNvGraphicFramePr/>
          <p:nvPr/>
        </p:nvGraphicFramePr>
        <p:xfrm>
          <a:off x="-214346" y="2071678"/>
          <a:ext cx="9215502" cy="4591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3929062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857232"/>
            <a:ext cx="10572792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dirty="0" smtClean="0">
                <a:latin typeface="Garamond" pitchFamily="18" charset="0"/>
              </a:rPr>
              <a:t>                    </a:t>
            </a:r>
            <a:endParaRPr lang="pl-PL" sz="2400" dirty="0" smtClean="0">
              <a:latin typeface="Californian FB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     	</a:t>
            </a:r>
          </a:p>
          <a:p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KOSZTY Z DZIAŁALNOŚCI PODSTAWOWEJ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		AMORTYZACJA </a:t>
            </a:r>
            <a:r>
              <a:rPr lang="pl-PL" sz="2400" dirty="0" smtClean="0">
                <a:latin typeface="Californian FB" pitchFamily="18" charset="0"/>
                <a:ea typeface="Calibri"/>
                <a:cs typeface="Times New Roman"/>
              </a:rPr>
              <a:t>321 564,08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w prawie bilansowym i podatkowym oznacza koszt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 związany ze stopniowym zużywaniem się środków trwałych 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oraz wartości niematerialnych i prawnych. Amortyzacja jest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 kosztem, który nie wiąże się z wypływem środków pieniężnych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ale ma wpływ na wynik finansowy.  </a:t>
            </a:r>
          </a:p>
          <a:p>
            <a:endParaRPr lang="pl-PL" sz="2400" dirty="0" smtClean="0">
              <a:latin typeface="Californian FB" pitchFamily="18" charset="0"/>
            </a:endParaRPr>
          </a:p>
          <a:p>
            <a:pPr lvl="0"/>
            <a:r>
              <a:rPr lang="pl-PL" sz="2400" dirty="0" smtClean="0">
                <a:latin typeface="Garamond" pitchFamily="18" charset="0"/>
              </a:rPr>
              <a:t>	</a:t>
            </a:r>
          </a:p>
          <a:p>
            <a:pPr lvl="0"/>
            <a:r>
              <a:rPr lang="pl-PL" sz="2400" dirty="0" smtClean="0">
                <a:latin typeface="Garamond" pitchFamily="18" charset="0"/>
              </a:rPr>
              <a:t> </a:t>
            </a: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2571736" y="1000108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1071506" y="2071678"/>
            <a:ext cx="807249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3076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428596" y="1428736"/>
            <a:ext cx="79296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Inwestycje w majątek spółki powodują znaczny  wzrost amortyzacji. Dotychczas dokonano modernizacji zarówno budynku gastronomiczno-magazynowego nad jeziorem Mierzyńskim oraz skorzystano z dotacji                      Urzędu Marszałkowskiego Województwa Wielkopolskiego                      na poprawienie szaty wewnętrznej obiektów sportowych. Hala Widowiskowo-Sportowa wymaga Termomodernizacji.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 </a:t>
            </a:r>
            <a:endParaRPr lang="pl-PL" sz="2400" dirty="0">
              <a:latin typeface="Californian FB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14612" y="1214422"/>
            <a:ext cx="79296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85720" y="3137862"/>
            <a:ext cx="6929486" cy="3291506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3315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1785918" y="785794"/>
            <a:ext cx="83581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WYNIK SPÓŁKI W ROKU 2023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8" name="Wykres 7"/>
          <p:cNvGraphicFramePr/>
          <p:nvPr/>
        </p:nvGraphicFramePr>
        <p:xfrm>
          <a:off x="-214346" y="2071678"/>
          <a:ext cx="9215502" cy="4591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13"/>
            <a:ext cx="8572500" cy="4071937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2293" name="pole tekstowe 4"/>
          <p:cNvSpPr txBox="1">
            <a:spLocks noChangeArrowheads="1"/>
          </p:cNvSpPr>
          <p:nvPr/>
        </p:nvSpPr>
        <p:spPr bwMode="auto">
          <a:xfrm>
            <a:off x="500063" y="1779588"/>
            <a:ext cx="8643937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 dirty="0">
                <a:latin typeface="Californian FB" pitchFamily="18" charset="0"/>
              </a:rPr>
              <a:t> </a:t>
            </a:r>
            <a:endParaRPr lang="pl-PL" dirty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000" b="1" dirty="0">
                <a:latin typeface="Californian FB" pitchFamily="18" charset="0"/>
              </a:rPr>
              <a:t>Gmina Międzychód  </a:t>
            </a:r>
            <a:r>
              <a:rPr lang="pl-PL" sz="2000" dirty="0">
                <a:latin typeface="Californian FB" pitchFamily="18" charset="0"/>
              </a:rPr>
              <a:t>posiada </a:t>
            </a:r>
            <a:r>
              <a:rPr lang="pl-PL" sz="2000" dirty="0" smtClean="0">
                <a:latin typeface="Californian FB" pitchFamily="18" charset="0"/>
              </a:rPr>
              <a:t>206 853 udziały</a:t>
            </a:r>
            <a:r>
              <a:rPr lang="pl-PL" sz="2000" dirty="0">
                <a:latin typeface="Californian FB" pitchFamily="18" charset="0"/>
              </a:rPr>
              <a:t>, co stanowi 100 %.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fornian FB" pitchFamily="18" charset="0"/>
              </a:rPr>
              <a:t>Władzami Spółki są: Walne Zgromadzenie, Rada Nadzorcza oraz Zarząd.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fornian FB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fornian FB" pitchFamily="18" charset="0"/>
              </a:rPr>
              <a:t>W skład Rady Nadzorczej na dzień sporządzenia sprawozdania wchodzili: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fornian FB" pitchFamily="18" charset="0"/>
              </a:rPr>
              <a:t>Sobczyńska Aleksandra Agnieszka	        - Przewodnicząca Rady Nadzorczej</a:t>
            </a:r>
          </a:p>
          <a:p>
            <a:pPr>
              <a:lnSpc>
                <a:spcPct val="150000"/>
              </a:lnSpc>
            </a:pPr>
            <a:r>
              <a:rPr lang="pl-PL" sz="2000" dirty="0">
                <a:latin typeface="Californian FB" pitchFamily="18" charset="0"/>
              </a:rPr>
              <a:t>Krupa Sokołowska Agnieszka Teresa     - Członek Rady Nadzorczej</a:t>
            </a:r>
          </a:p>
          <a:p>
            <a:pPr>
              <a:lnSpc>
                <a:spcPct val="150000"/>
              </a:lnSpc>
            </a:pPr>
            <a:r>
              <a:rPr lang="pl-PL" sz="2000" dirty="0" err="1" smtClean="0">
                <a:latin typeface="Californian FB" pitchFamily="18" charset="0"/>
              </a:rPr>
              <a:t>Polaczkiewicz</a:t>
            </a:r>
            <a:r>
              <a:rPr lang="pl-PL" sz="2000" dirty="0" smtClean="0">
                <a:latin typeface="Californian FB" pitchFamily="18" charset="0"/>
              </a:rPr>
              <a:t> Andrzej 		         - </a:t>
            </a:r>
            <a:r>
              <a:rPr lang="pl-PL" sz="2000" dirty="0">
                <a:latin typeface="Californian FB" pitchFamily="18" charset="0"/>
              </a:rPr>
              <a:t>Członek Rady Nadzorczej.</a:t>
            </a:r>
          </a:p>
          <a:p>
            <a:endParaRPr lang="pl-PL" sz="2000" dirty="0">
              <a:latin typeface="Californian FB" pitchFamily="18" charset="0"/>
            </a:endParaRPr>
          </a:p>
          <a:p>
            <a:r>
              <a:rPr lang="pl-PL" sz="2000" dirty="0" smtClean="0">
                <a:latin typeface="Californian FB" pitchFamily="18" charset="0"/>
              </a:rPr>
              <a:t>Rogala Ryszard  </a:t>
            </a:r>
            <a:r>
              <a:rPr lang="pl-PL" sz="2000" dirty="0">
                <a:latin typeface="Californian FB" pitchFamily="18" charset="0"/>
              </a:rPr>
              <a:t>			          -  Prezes  Zarządu</a:t>
            </a:r>
          </a:p>
          <a:p>
            <a:pPr algn="ctr"/>
            <a:endParaRPr lang="pl-PL" b="1" dirty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2571736" y="1142984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 </a:t>
            </a:r>
          </a:p>
          <a:p>
            <a:endParaRPr lang="pl-PL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285992"/>
            <a:ext cx="814384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500034" y="2428868"/>
            <a:ext cx="835824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pl-PL" sz="3000" dirty="0">
              <a:latin typeface="Garamond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357290" y="1928802"/>
            <a:ext cx="6143668" cy="2539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pl-PL" sz="3000" dirty="0">
                <a:latin typeface="Garamond" pitchFamily="18" charset="0"/>
                <a:ea typeface="Calibri" pitchFamily="34" charset="0"/>
                <a:cs typeface="Times New Roman" pitchFamily="18" charset="0"/>
              </a:rPr>
              <a:t>Dzięki środkom finansowym zabezpieczonym </a:t>
            </a:r>
            <a:r>
              <a:rPr lang="pl-PL" sz="3000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w </a:t>
            </a:r>
            <a:r>
              <a:rPr lang="pl-PL" sz="3000" dirty="0">
                <a:latin typeface="Garamond" pitchFamily="18" charset="0"/>
                <a:ea typeface="Calibri" pitchFamily="34" charset="0"/>
                <a:cs typeface="Times New Roman" pitchFamily="18" charset="0"/>
              </a:rPr>
              <a:t>budżecie Gminy, </a:t>
            </a:r>
            <a:r>
              <a:rPr lang="pl-PL" sz="3000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    a </a:t>
            </a:r>
            <a:r>
              <a:rPr lang="pl-PL" sz="3000" dirty="0">
                <a:latin typeface="Garamond" pitchFamily="18" charset="0"/>
                <a:ea typeface="Calibri" pitchFamily="34" charset="0"/>
                <a:cs typeface="Times New Roman" pitchFamily="18" charset="0"/>
              </a:rPr>
              <a:t>także własnym </a:t>
            </a:r>
            <a:r>
              <a:rPr lang="pl-PL" sz="3000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zrealizowano</a:t>
            </a: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: </a:t>
            </a:r>
            <a:endParaRPr lang="pl-PL" sz="2400" dirty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428860" y="928670"/>
            <a:ext cx="692947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BOISKO O SYNTETYCZNEJ NAWIERZCHNI</a:t>
            </a:r>
          </a:p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WNIOSKI 2023</a:t>
            </a:r>
          </a:p>
          <a:p>
            <a:pPr algn="ctr" eaLnBrk="0" hangingPunct="0"/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pic>
        <p:nvPicPr>
          <p:cNvPr id="716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071679"/>
            <a:ext cx="6215105" cy="407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pl-PL" dirty="0" smtClean="0">
                <a:latin typeface="Californian FB" pitchFamily="18" charset="0"/>
              </a:rPr>
              <a:t>WNIOSEK WRAZ Z PROJEKTEM BOISKA </a:t>
            </a:r>
            <a:endParaRPr lang="pl-PL" dirty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dirty="0">
                <a:latin typeface="Californian FB" pitchFamily="18" charset="0"/>
              </a:rPr>
              <a:t>O SYNTETYCZNEJ NAWIERZCHNI </a:t>
            </a:r>
            <a:endParaRPr lang="pl-PL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dirty="0" smtClean="0">
                <a:latin typeface="Californian FB" pitchFamily="18" charset="0"/>
              </a:rPr>
              <a:t>MINISTERSTWO SPORTU </a:t>
            </a:r>
          </a:p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428860" y="571480"/>
            <a:ext cx="692947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ZABIEGI NA PŁYTACH BOISK</a:t>
            </a: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	STADION 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lum contrast="3000"/>
          </a:blip>
          <a:srcRect/>
          <a:stretch>
            <a:fillRect/>
          </a:stretch>
        </p:blipFill>
        <p:spPr bwMode="auto">
          <a:xfrm>
            <a:off x="3214678" y="2000240"/>
            <a:ext cx="242889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2000240"/>
            <a:ext cx="3143272" cy="4357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G:\INNE zdjęcia\IMG-20240527-WA0008.jpg"/>
          <p:cNvPicPr>
            <a:picLocks noChangeAspect="1" noChangeArrowheads="1"/>
          </p:cNvPicPr>
          <p:nvPr/>
        </p:nvPicPr>
        <p:blipFill>
          <a:blip r:embed="rId5">
            <a:lum bright="3000"/>
          </a:blip>
          <a:srcRect/>
          <a:stretch>
            <a:fillRect/>
          </a:stretch>
        </p:blipFill>
        <p:spPr bwMode="auto">
          <a:xfrm>
            <a:off x="5643603" y="2000240"/>
            <a:ext cx="3428991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571480"/>
            <a:ext cx="692947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WYMOGI PZKOSZ I LIGA KOSZYKÓWKI </a:t>
            </a: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HALA WIDOWISKOWO SPORTOWA   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8" name="Obraz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9" y="2143116"/>
            <a:ext cx="414340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143116"/>
            <a:ext cx="435771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571480"/>
            <a:ext cx="692947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pl-PL" sz="22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REMONT SIŁOWNI /</a:t>
            </a: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HALA UL DWORCOWA 22 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3074" name="Picture 2" descr="G:\ZDJĘCIA DO SPRAWOZDANIA 2023\REMONTY 2023\Malowanie siłwni\Siłownia po malowaniu\IMG202312190821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143116"/>
            <a:ext cx="4500594" cy="4214842"/>
          </a:xfrm>
          <a:prstGeom prst="rect">
            <a:avLst/>
          </a:prstGeom>
          <a:noFill/>
        </p:spPr>
      </p:pic>
      <p:pic>
        <p:nvPicPr>
          <p:cNvPr id="3075" name="Picture 3" descr="G:\ZDJĘCIA DO SPRAWOZDANIA 2023\REMONTY 2023\Malowanie siłwni\silownia przed malowaniem\IMG202310310858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143116"/>
            <a:ext cx="4286280" cy="4214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571480"/>
            <a:ext cx="692947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pl-PL" sz="22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REMONT SALKI NA PIĘTRZE /</a:t>
            </a: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HALA UL DWORCOWA 22 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4099" name="Picture 3" descr="G:\ZDJĘCIA DO SPRAWOZDANIA 2023\REMONTY 2023\Burzenie ścianki sala lustrzana 11.2023\IMG20231129115309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000240"/>
            <a:ext cx="4214842" cy="4286280"/>
          </a:xfrm>
          <a:prstGeom prst="rect">
            <a:avLst/>
          </a:prstGeom>
          <a:noFill/>
        </p:spPr>
      </p:pic>
      <p:pic>
        <p:nvPicPr>
          <p:cNvPr id="4100" name="Picture 4" descr="G:\ZDJĘCIA DO SPRAWOZDANIA 2023\REMONTY 2023\Burzenie ścianki sala lustrzana 11.2023\IMG202311210933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00240"/>
            <a:ext cx="4429156" cy="4328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571480"/>
            <a:ext cx="714381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pl-PL" sz="22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REMONT DACHU</a:t>
            </a: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HALA UL DWORCOWA 22 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5122" name="Picture 2" descr="G:\DACH  SOKÓŁ 21.04.2023\IMG-20230421-WA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2928926" cy="4357718"/>
          </a:xfrm>
          <a:prstGeom prst="rect">
            <a:avLst/>
          </a:prstGeom>
          <a:noFill/>
        </p:spPr>
      </p:pic>
      <p:pic>
        <p:nvPicPr>
          <p:cNvPr id="5123" name="Picture 3" descr="G:\DACH  SOKÓŁ 21.04.2023\IMG-20230421-WA0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2000240"/>
            <a:ext cx="3000396" cy="4357718"/>
          </a:xfrm>
          <a:prstGeom prst="rect">
            <a:avLst/>
          </a:prstGeom>
          <a:noFill/>
        </p:spPr>
      </p:pic>
      <p:pic>
        <p:nvPicPr>
          <p:cNvPr id="5124" name="Picture 4" descr="G:\DACH SOKÓŁ  06.03.2023\IMG-20221020-WA0007_94917578704724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2000240"/>
            <a:ext cx="335755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571480"/>
            <a:ext cx="6929471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pl-PL" sz="2400" b="1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SERWIS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WENTYATORÓW  </a:t>
            </a:r>
          </a:p>
          <a:p>
            <a:pPr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  HALA UL DWORCOWA 22 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8" name="Obraz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4277576" cy="4228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000240"/>
            <a:ext cx="444975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500034" y="2428868"/>
            <a:ext cx="8358246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3000" b="1" dirty="0" smtClean="0">
                <a:latin typeface="Californian FB" pitchFamily="18" charset="0"/>
              </a:rPr>
              <a:t>IMPREZY  / WYDARZENIA SPORTOWE</a:t>
            </a:r>
          </a:p>
          <a:p>
            <a:pPr algn="ctr"/>
            <a:endParaRPr lang="pl-PL" sz="3000" b="1" dirty="0" smtClean="0">
              <a:latin typeface="Californian FB" pitchFamily="18" charset="0"/>
            </a:endParaRPr>
          </a:p>
          <a:p>
            <a:pPr algn="ctr"/>
            <a:r>
              <a:rPr lang="pl-PL" sz="3000" b="1" dirty="0" smtClean="0">
                <a:latin typeface="Californian FB" pitchFamily="18" charset="0"/>
              </a:rPr>
              <a:t> ROK 2023</a:t>
            </a:r>
          </a:p>
          <a:p>
            <a:pPr algn="ctr"/>
            <a:endParaRPr lang="pl-PL" sz="2400" b="1" dirty="0" smtClean="0">
              <a:latin typeface="Californian FB" pitchFamily="18" charset="0"/>
            </a:endParaRPr>
          </a:p>
          <a:p>
            <a:pPr algn="ctr"/>
            <a:endParaRPr lang="pl-PL" sz="2400" dirty="0">
              <a:latin typeface="Californian FB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00313" y="785794"/>
            <a:ext cx="664368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 XVII Grand Prix Wielkopolski w pływaniu długodystansowym na 3000m - 19.08.2023.</a:t>
            </a:r>
            <a:endParaRPr lang="pl-PL" sz="22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027" name="Picture 3" descr="G:\ZDJĘCIA DO SPRAWOZDANIA 2023\IMPREZY mostir 2023\8.2023 obozy pływanie\PŁYWANIE 3000 m 19.08.2023\IMG202308191202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928802"/>
            <a:ext cx="3071802" cy="4357718"/>
          </a:xfrm>
          <a:prstGeom prst="rect">
            <a:avLst/>
          </a:prstGeom>
          <a:noFill/>
        </p:spPr>
      </p:pic>
      <p:pic>
        <p:nvPicPr>
          <p:cNvPr id="2050" name="Picture 2" descr="G:\ZDJĘCIA DO SPRAWOZDANIA 2023\IMPREZY mostir 2023\8.2023 obozy pływanie\PŁYWANIE 3000 m 19.08.2023\IMG202308191202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928802"/>
            <a:ext cx="2857488" cy="4357718"/>
          </a:xfrm>
          <a:prstGeom prst="rect">
            <a:avLst/>
          </a:prstGeom>
          <a:noFill/>
        </p:spPr>
      </p:pic>
      <p:pic>
        <p:nvPicPr>
          <p:cNvPr id="2051" name="Picture 3" descr="G:\ZDJĘCIA DO SPRAWOZDANIA 2023\IMPREZY mostir 2023\8.2023 obozy pływanie\PŁYWANIE 3000 m 19.08.2023\IMG202308191239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1928802"/>
            <a:ext cx="328614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785813" y="2214563"/>
            <a:ext cx="75723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571472" y="2178691"/>
            <a:ext cx="907259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b="1" dirty="0" smtClean="0"/>
              <a:t> </a:t>
            </a:r>
            <a:endParaRPr lang="pl-PL" sz="2400" dirty="0" smtClean="0"/>
          </a:p>
          <a:p>
            <a:pPr algn="just"/>
            <a:endParaRPr lang="pl-PL" sz="2400" dirty="0" smtClean="0">
              <a:latin typeface="Californian FB" pitchFamily="18" charset="0"/>
            </a:endParaRPr>
          </a:p>
          <a:p>
            <a:pPr lvl="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podejmowanie działań mających na celu dobro spółki,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dbałość o standard i stan techniczny powierzonego w</a:t>
            </a:r>
          </a:p>
          <a:p>
            <a:pPr lvl="0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zarząd mienia,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zapewnienie dostępności do obiektów sportowych </a:t>
            </a:r>
          </a:p>
          <a:p>
            <a:pPr lvl="0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i terenów turystycznych dla   mieszkańców Gminy,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aktywizacja mieszkańców oraz upowszechnianie sportu.</a:t>
            </a:r>
          </a:p>
          <a:p>
            <a:pPr lvl="0" algn="just">
              <a:buFont typeface="Wingdings" pitchFamily="2" charset="2"/>
              <a:buChar char="§"/>
            </a:pPr>
            <a:endParaRPr lang="pl-PL" sz="2400" dirty="0" smtClean="0">
              <a:latin typeface="Californian FB" pitchFamily="18" charset="0"/>
            </a:endParaRPr>
          </a:p>
          <a:p>
            <a:pPr algn="just"/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2786050" y="92867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endParaRPr lang="pl-PL" dirty="0" smtClean="0"/>
          </a:p>
          <a:p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571472" y="1857364"/>
            <a:ext cx="8358246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Podstawowe zadania Międzychodzkiego Ośrodka Sportu, Turystyki i Rekreacji sp. z o.o.  </a:t>
            </a:r>
          </a:p>
          <a:p>
            <a:pPr lvl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</a:endParaRPr>
          </a:p>
          <a:p>
            <a:pPr lvl="0"/>
            <a:endParaRPr lang="pl-PL" sz="2400" b="1" dirty="0" smtClean="0">
              <a:latin typeface="Californian FB" pitchFamily="18" charset="0"/>
            </a:endParaRPr>
          </a:p>
          <a:p>
            <a:pPr lvl="0"/>
            <a:endParaRPr lang="pl-PL" sz="2400" b="1" dirty="0" smtClean="0">
              <a:latin typeface="Californian FB" pitchFamily="18" charset="0"/>
            </a:endParaRPr>
          </a:p>
          <a:p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2571736" y="1142984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 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00313" y="785794"/>
            <a:ext cx="664368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 Grand Prix Wielkopolski XVII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 w pływaniu długodystansowym na 3000m.</a:t>
            </a:r>
            <a:endParaRPr lang="pl-PL" sz="22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7" y="1928802"/>
            <a:ext cx="4214841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G:\ZDJĘCIA DO SPRAWOZDANIA 2023\IMPREZY mostir 2023\8.2023 obozy pływanie\PŁYWANIE 3000 m 19.08.2023\IMG-20230821-WA00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928802"/>
            <a:ext cx="4357718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928670"/>
            <a:ext cx="664368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 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			</a:t>
            </a:r>
          </a:p>
          <a:p>
            <a:pPr algn="just" eaLnBrk="0" hangingPunct="0"/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OBOZY PIŁKARSKIE  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571472" y="2143116"/>
            <a:ext cx="8143964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Międzychodzki Ośrodek Sportu, Turystyki i Rekreacji sp. z o. o.  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gościł w okresie letnim kluby piłkarskie. Obiekt uzyskał aprobatę użytkowników i należy przytoczyć, że obozowicze wypowiadali się w samych superlatywach w kwestii dotyczącej Naszych obiektów. Był to niewątpliwy aspekt promocyjny. Miło będzie gościć uczestników obozów, jeśli podejmą decyzję o powrocie w następnym sezonie.</a:t>
            </a:r>
          </a:p>
          <a:p>
            <a:pPr algn="just">
              <a:lnSpc>
                <a:spcPct val="150000"/>
              </a:lnSpc>
            </a:pPr>
            <a:endParaRPr lang="pl-PL" sz="22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928670"/>
            <a:ext cx="664368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 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			</a:t>
            </a:r>
          </a:p>
          <a:p>
            <a:pPr algn="just" eaLnBrk="0" hangingPunct="0"/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OBOZY PIŁKARSKIE 2023  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2050" name="Picture 2" descr="G:\ZDJĘCIA DO SPRAWOZDANIA 2023\IMPREZY mostir 2023\8.2023 obozy pływanie\OBOZY ORLIK POZNAN 2023 zdj\DSC_02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2143116"/>
            <a:ext cx="4214841" cy="4071966"/>
          </a:xfrm>
          <a:prstGeom prst="rect">
            <a:avLst/>
          </a:prstGeom>
          <a:noFill/>
        </p:spPr>
      </p:pic>
      <p:pic>
        <p:nvPicPr>
          <p:cNvPr id="2051" name="Picture 3" descr="G:\ZDJĘCIA DO SPRAWOZDANIA 2023\IMPREZY mostir 2023\8.2023 obozy pływanie\OBOZY ORLIK POZNAN 2023 zdj\DSC_00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2143116"/>
            <a:ext cx="4500594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928670"/>
            <a:ext cx="664368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 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			</a:t>
            </a:r>
          </a:p>
          <a:p>
            <a:pPr algn="just" eaLnBrk="0" hangingPunct="0"/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MAGICZNY DZIEŃ SPORTU 24.09.2023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1142976" y="2214554"/>
            <a:ext cx="69294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W dniu 24.09.2023 na stadionie na ul Sportowa 6 zorganizowany został MAGICZNY DZIEŃ SPORTU. 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Niewątpliwie stał się okazją dla rodziców                               do spędzenia czasu wraz ze swoimi pociechami                       i korzystania z uroków pięknego stadionu miejskiego. Ponad sto dzieciaczków zostało w tym dniu mistrzami świata dobrej zabawy.</a:t>
            </a: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785794"/>
            <a:ext cx="664368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			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MAGICZNY DZIEŃ SPORTU</a:t>
            </a: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3074" name="Picture 2" descr="G:\ZDJĘCIA DO SPRAWOZDANIA 2023\IMPREZY mostir 2023\Dni sportu 2023 MOSTIR\IMG-20240301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2857520" cy="2000264"/>
          </a:xfrm>
          <a:prstGeom prst="rect">
            <a:avLst/>
          </a:prstGeom>
          <a:noFill/>
        </p:spPr>
      </p:pic>
      <p:pic>
        <p:nvPicPr>
          <p:cNvPr id="3075" name="Picture 3" descr="G:\ZDJĘCIA DO SPRAWOZDANIA 2023\IMPREZY mostir 2023\Dni sportu 2023 MOSTIR\IMG-20240301-WA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3969876"/>
            <a:ext cx="2857520" cy="2173768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2000240"/>
            <a:ext cx="285752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019575"/>
            <a:ext cx="2786082" cy="212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1928802"/>
            <a:ext cx="3214710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4000505"/>
            <a:ext cx="32147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642918"/>
            <a:ext cx="66436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  <a:endParaRPr lang="pl-PL" sz="2200" dirty="0" smtClean="0">
              <a:latin typeface="Californian FB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KRYTE LODOWISKO ul. Sportowa 6</a:t>
            </a: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1" name="pole tekstowe 10"/>
          <p:cNvSpPr txBox="1"/>
          <p:nvPr/>
        </p:nvSpPr>
        <p:spPr>
          <a:xfrm>
            <a:off x="285720" y="1835150"/>
            <a:ext cx="864396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Międzychodzki Ośrodek Sportu, Turystyki i Rekreacji sp. z o.o. podpisał umowę na funkcjonowanie lodowiska w okresie                   od listopada do końca lutego 2024. Lodowiska, czyli mrożonej tafli znajdującej się pod dachem o łącznej powierzchni 600 m2. Umożliwiło to mieszkańcom skorzystanie z tej formy wypoczynku bez względu na warunki atmosferyczne. Oficjalne otwarcie odbyło się w dniu  6  grudnia przy Stadionie na ul Sportowa 6 </a:t>
            </a:r>
            <a:r>
              <a:rPr lang="pl-PL" sz="2400" smtClean="0">
                <a:latin typeface="Californian FB" pitchFamily="18" charset="0"/>
              </a:rPr>
              <a:t>.                      Lodowisko </a:t>
            </a:r>
            <a:r>
              <a:rPr lang="pl-PL" sz="2400" dirty="0" smtClean="0">
                <a:latin typeface="Californian FB" pitchFamily="18" charset="0"/>
              </a:rPr>
              <a:t>funkcjonowało do końca lutego 2024 roku.</a:t>
            </a:r>
          </a:p>
          <a:p>
            <a:pPr algn="just">
              <a:lnSpc>
                <a:spcPct val="150000"/>
              </a:lnSpc>
            </a:pP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642918"/>
            <a:ext cx="664368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  <a:endParaRPr lang="pl-PL" sz="2200" dirty="0" smtClean="0">
              <a:latin typeface="Californian FB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KRYTE LODOWISKO ul. Sportowa 6</a:t>
            </a: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9" name="Obraz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2071678"/>
            <a:ext cx="77867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785794"/>
            <a:ext cx="6643687" cy="1723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2022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			</a:t>
            </a:r>
          </a:p>
          <a:p>
            <a:pPr algn="just" eaLnBrk="0" hangingPunct="0"/>
            <a:r>
              <a:rPr lang="pl-PL" sz="2400" dirty="0" smtClean="0">
                <a:latin typeface="Californian FB" pitchFamily="18" charset="0"/>
              </a:rPr>
              <a:t>MIKOŁAJKI NA SPORTOWO </a:t>
            </a: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2000232" y="307181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1071538" y="1928802"/>
            <a:ext cx="75724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,,Mikołajki na sportowo" dnia 2 grudnia 2023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Na naszej hali w świątecznej atmosferze, przy nucie świątecznej muzyki dzieci wraz z rodzicami miło                       i przede wszystkim aktywnie spędzały czas. Było wiele atrakcji sportowych  dla dużych i małych. Konkurencje sportowe, dmuchane place zabaw, loterie oraz spotkania                     z Mikołajem. Pan Burmistrz Krzysztof Wolny osobiście wcielił się w rolę mikołaja wręczając upominki. </a:t>
            </a: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/>
          <p:cNvSpPr>
            <a:spLocks noChangeArrowheads="1"/>
          </p:cNvSpPr>
          <p:nvPr/>
        </p:nvSpPr>
        <p:spPr bwMode="auto">
          <a:xfrm>
            <a:off x="2500313" y="1000108"/>
            <a:ext cx="66436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9635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" name="Prostokąt 6"/>
          <p:cNvSpPr/>
          <p:nvPr/>
        </p:nvSpPr>
        <p:spPr>
          <a:xfrm>
            <a:off x="2928938" y="6143625"/>
            <a:ext cx="3286136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pl-PL" dirty="0">
              <a:solidFill>
                <a:schemeClr val="tx1"/>
              </a:solidFill>
              <a:latin typeface="Californian FB" pitchFamily="18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0313" y="785794"/>
            <a:ext cx="6643687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IMPREZY/ </a:t>
            </a:r>
            <a:r>
              <a:rPr lang="pl-PL" sz="2400" b="1" dirty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WYDARZENIA 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SPORTOWE 2023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			</a:t>
            </a:r>
          </a:p>
          <a:p>
            <a:pPr algn="just" eaLnBrk="0" hangingPunct="0"/>
            <a:r>
              <a:rPr lang="pl-PL" sz="2200" dirty="0" smtClean="0">
                <a:latin typeface="Californian FB" pitchFamily="18" charset="0"/>
              </a:rPr>
              <a:t>MIKOŁAJKI NA SPORTOWO </a:t>
            </a: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22" name="AutoShape 2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24" name="AutoShape 4" descr="Międzychód. XI Gala Sportów Walki Międzychód 2021. Niesamowity wieczór w  międzychodzkiej hali sportowo - widowiskowej | Międzychód Nasze Miasto"/>
          <p:cNvSpPr>
            <a:spLocks noChangeAspect="1" noChangeArrowheads="1"/>
          </p:cNvSpPr>
          <p:nvPr/>
        </p:nvSpPr>
        <p:spPr bwMode="auto">
          <a:xfrm>
            <a:off x="155575" y="-838200"/>
            <a:ext cx="2619375" cy="1752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2" name="Picture 2" descr="G:\ZDJĘCIA DO SPRAWOZDANIA 2023\IMPREZY mostir 2023\Mikołajki na sportowo 2023 zdj\export170176769828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000240"/>
            <a:ext cx="2928958" cy="4357718"/>
          </a:xfrm>
          <a:prstGeom prst="rect">
            <a:avLst/>
          </a:prstGeom>
          <a:noFill/>
        </p:spPr>
      </p:pic>
      <p:pic>
        <p:nvPicPr>
          <p:cNvPr id="2051" name="Picture 3" descr="G:\ZDJĘCIA DO SPRAWOZDANIA 2023\IMPREZY mostir 2023\Mikołajki na sportowo 2023 zdj\Resized_20231202_175533_37891634521564.jpe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000240"/>
            <a:ext cx="3143240" cy="4357718"/>
          </a:xfrm>
          <a:prstGeom prst="rect">
            <a:avLst/>
          </a:prstGeom>
          <a:noFill/>
        </p:spPr>
      </p:pic>
      <p:pic>
        <p:nvPicPr>
          <p:cNvPr id="1026" name="Picture 2" descr="G:\ZDJĘCIA DO SPRAWOZDANIA 2023\IMPREZY mostir 2023\Mikołajki na sportowo 2023 zdj\export170168693709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000240"/>
            <a:ext cx="292894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642910" y="1928802"/>
            <a:ext cx="75723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</a:rPr>
              <a:t>Mocne strony:</a:t>
            </a:r>
            <a:endParaRPr lang="pl-PL" sz="2400" dirty="0" smtClean="0">
              <a:latin typeface="Californian FB" pitchFamily="18" charset="0"/>
            </a:endParaRP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jakość obiektów sportowych na dobrym poziomie </a:t>
            </a:r>
          </a:p>
          <a:p>
            <a:pPr lvl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(hala widowiskowo-sportowa, boiska piłkarskie,        	zaplecze socjalne),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atrakcyjna lokalizacja obiektów sportowych 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stadion na ulicy Sportowa 6, który jest niewątpliwie</a:t>
            </a:r>
          </a:p>
          <a:p>
            <a:pPr lvl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chlubą miasta.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928794" y="1214422"/>
            <a:ext cx="66436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pl-PL" sz="2400" b="1" dirty="0" smtClean="0">
                <a:latin typeface="Californian FB" pitchFamily="18" charset="0"/>
              </a:rPr>
              <a:t>MOCNE I SŁABE STRONY SPÓŁKI   </a:t>
            </a:r>
            <a:endParaRPr lang="pl-PL" sz="2400" dirty="0" smtClean="0">
              <a:latin typeface="Californian FB" pitchFamily="18" charset="0"/>
            </a:endParaRP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13"/>
            <a:ext cx="8572500" cy="4071937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2293" name="pole tekstowe 4"/>
          <p:cNvSpPr txBox="1">
            <a:spLocks noChangeArrowheads="1"/>
          </p:cNvSpPr>
          <p:nvPr/>
        </p:nvSpPr>
        <p:spPr bwMode="auto">
          <a:xfrm>
            <a:off x="285720" y="1285860"/>
            <a:ext cx="885828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Californian FB" pitchFamily="18" charset="0"/>
              </a:rPr>
              <a:t> </a:t>
            </a:r>
            <a:endParaRPr lang="pl-PL" sz="2000" dirty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Struktura zatrudnienia w Spółce w okresie obrachunkowym </a:t>
            </a: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na 31.12.2023 r. wyniosła przeciętnie siedem osób. </a:t>
            </a:r>
          </a:p>
          <a:p>
            <a:pPr lvl="2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Struktura zatrudnienia  przedstawiała się następująco:</a:t>
            </a:r>
          </a:p>
          <a:p>
            <a:pPr lvl="2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wykształcenie zawodowe trzech pracowników</a:t>
            </a:r>
          </a:p>
          <a:p>
            <a:pPr lvl="2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wykształcenie średnie posiadało trzech pracowników</a:t>
            </a:r>
          </a:p>
          <a:p>
            <a:pPr lvl="2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wykształcenie wyższe administracja</a:t>
            </a:r>
          </a:p>
          <a:p>
            <a:pPr lvl="2" algn="just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wykształcenie wyższe kontrakt.</a:t>
            </a:r>
            <a:endParaRPr lang="pl-PL" sz="2400" b="1" dirty="0">
              <a:latin typeface="Garamond" pitchFamily="18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fornian FB" pitchFamily="18" charset="0"/>
            </a:endParaRPr>
          </a:p>
          <a:p>
            <a:pPr algn="ctr"/>
            <a:endParaRPr lang="pl-PL" sz="2000" b="1" dirty="0">
              <a:latin typeface="Californian FB" pitchFamily="18" charset="0"/>
            </a:endParaRPr>
          </a:p>
          <a:p>
            <a:endParaRPr lang="pl-PL" sz="2000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71736" y="1142984"/>
            <a:ext cx="6357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42844" y="1857364"/>
            <a:ext cx="9358378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pl-PL" sz="2400" b="1" dirty="0" smtClean="0">
                <a:latin typeface="Californian FB" pitchFamily="18" charset="0"/>
              </a:rPr>
              <a:t>       Słabe strony:</a:t>
            </a:r>
            <a:endParaRPr lang="pl-PL" sz="2400" dirty="0" smtClean="0">
              <a:latin typeface="Californian FB" pitchFamily="18" charset="0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wysokie koszty utrzymania,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brak bazy noclegowej przy Stadionie na ul. Sportowa 6,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dysponowanie majątkiem kosztochłonnym,  nieprzynoszącym  dochodów (np. utrzymanie plaży, dróg wewnętrznych ),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gospodarowanie kosztochłonnym zużytym, nieremontowanym    majątkiem(tzw. punkty handlowe gastronomiczne, sanitariaty,    </a:t>
            </a:r>
          </a:p>
          <a:p>
            <a:pPr lvl="1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pole biwakowe).</a:t>
            </a:r>
          </a:p>
          <a:p>
            <a:pPr algn="just" eaLnBrk="0" hangingPunct="0"/>
            <a:endParaRPr lang="pl-PL" sz="22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785918" y="1142984"/>
            <a:ext cx="664368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r>
              <a:rPr lang="pl-PL" sz="2400" b="1" dirty="0" smtClean="0">
                <a:latin typeface="Californian FB" pitchFamily="18" charset="0"/>
              </a:rPr>
              <a:t>MOCNE I SŁABE STRONY SPÓŁKI   </a:t>
            </a:r>
            <a:endParaRPr lang="pl-PL" sz="2400" dirty="0" smtClean="0">
              <a:latin typeface="Californian FB" pitchFamily="18" charset="0"/>
            </a:endParaRPr>
          </a:p>
          <a:p>
            <a:pPr algn="just" eaLnBrk="0" hangingPunct="0"/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57158" y="1964353"/>
            <a:ext cx="878684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pl-PL" sz="2400" b="1" dirty="0" smtClean="0">
                <a:latin typeface="Californian FB" pitchFamily="18" charset="0"/>
              </a:rPr>
              <a:t>  Kierunek działania Zarządu Spółki:</a:t>
            </a:r>
            <a:endParaRPr lang="pl-PL" sz="2400" dirty="0" smtClean="0">
              <a:latin typeface="Californian FB" pitchFamily="18" charset="0"/>
            </a:endParaRP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zmiana formy finansowania działalności spółki,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podwyższenie cen za użytkowanie obiektów,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zwrócenie się do właściciela o pomoc w utrzymaniu dróg </a:t>
            </a:r>
          </a:p>
          <a:p>
            <a:pPr lvl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     wewnętrznych i terenów nieużytecznych w Mierzynie,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uporządkowanie kwestii gospodarowania obiektami w </a:t>
            </a:r>
          </a:p>
          <a:p>
            <a:pPr lvl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     Mierzynie  znajdującymi się na gruntach Spółki, które są </a:t>
            </a:r>
          </a:p>
          <a:p>
            <a:pPr lvl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     wykorzystywane w sposób niezgodny z interesami Spółki,</a:t>
            </a:r>
          </a:p>
          <a:p>
            <a:pPr lvl="0"/>
            <a:r>
              <a:rPr lang="pl-PL" sz="2400" dirty="0" smtClean="0">
                <a:latin typeface="Californian FB" pitchFamily="18" charset="0"/>
              </a:rPr>
              <a:t> </a:t>
            </a:r>
          </a:p>
          <a:p>
            <a:pPr lvl="0"/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57488" y="1142984"/>
            <a:ext cx="664368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STRATEGIA DZIAŁANIA 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07243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357158" y="1785926"/>
            <a:ext cx="8501122" cy="3277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latin typeface="Cambria" pitchFamily="18" charset="0"/>
              </a:rPr>
              <a:t> </a:t>
            </a:r>
            <a:endParaRPr lang="pl-PL" sz="2400" dirty="0">
              <a:latin typeface="Cambr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b="1" dirty="0" smtClean="0">
                <a:latin typeface="Californian FB" pitchFamily="18" charset="0"/>
              </a:rPr>
              <a:t>ZAMIERZENIA NA </a:t>
            </a:r>
            <a:r>
              <a:rPr lang="pl-PL" sz="3000" b="1" smtClean="0">
                <a:latin typeface="Californian FB" pitchFamily="18" charset="0"/>
              </a:rPr>
              <a:t>ROK 2024</a:t>
            </a:r>
            <a:endParaRPr lang="pl-PL" sz="3000" b="1" dirty="0">
              <a:latin typeface="Californian FB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b="1" dirty="0">
                <a:latin typeface="Californian FB" pitchFamily="18" charset="0"/>
              </a:rPr>
              <a:t> </a:t>
            </a:r>
            <a:r>
              <a:rPr lang="pl-PL" sz="3000" b="1" dirty="0" smtClean="0">
                <a:latin typeface="Californian FB" pitchFamily="18" charset="0"/>
              </a:rPr>
              <a:t>Międzychodzki Ośrodek Sportu, Turystyki                   i Rekreacji sp. z o.o. </a:t>
            </a:r>
            <a:endParaRPr lang="pl-PL" sz="3000" b="1" dirty="0">
              <a:latin typeface="Californian FB" pitchFamily="18" charset="0"/>
            </a:endParaRPr>
          </a:p>
          <a:p>
            <a:pPr algn="ctr"/>
            <a:endParaRPr lang="pl-PL" sz="2400" b="1" dirty="0">
              <a:latin typeface="Californian FB" pitchFamily="18" charset="0"/>
            </a:endParaRPr>
          </a:p>
          <a:p>
            <a:endParaRPr lang="pl-PL" sz="2400" dirty="0">
              <a:latin typeface="Cambria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00313" y="928670"/>
            <a:ext cx="792960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ZAMIERZENIA ROK 2024</a:t>
            </a:r>
          </a:p>
          <a:p>
            <a:pPr algn="just" eaLnBrk="0" hangingPunct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Termomodernizacja</a:t>
            </a:r>
            <a:endParaRPr lang="pl-PL" sz="24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26" y="6072206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0" y="2357430"/>
            <a:ext cx="91440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Californian FB" pitchFamily="18" charset="0"/>
              </a:rPr>
              <a:t>     HALA ul. Dworcowa 22 </a:t>
            </a:r>
          </a:p>
          <a:p>
            <a:pPr lvl="0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endParaRPr lang="pl-PL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0" y="2786058"/>
            <a:ext cx="89297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 Wnioski o dotację na termomodernizację obiektu Hali     </a:t>
            </a:r>
          </a:p>
          <a:p>
            <a:pPr lvl="1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Widowiskowo - Sportowej   na ul Dworcowa 22     </a:t>
            </a:r>
          </a:p>
          <a:p>
            <a:pPr lvl="1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Obiekt jest ogólnodostępny, korzystają z niego uczniowie</a:t>
            </a:r>
          </a:p>
          <a:p>
            <a:pPr lvl="1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szkół, zawodnicy klubów sportowych, amatorskie grupy </a:t>
            </a:r>
          </a:p>
          <a:p>
            <a:pPr lvl="1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 sportowe, osoby indywidualne oraz uczestnicy zajęć </a:t>
            </a:r>
          </a:p>
          <a:p>
            <a:pPr lvl="1"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        pozalekcyjnych. </a:t>
            </a:r>
            <a:r>
              <a:rPr lang="pl-PL" sz="2400" dirty="0" smtClean="0"/>
              <a:t> </a:t>
            </a:r>
          </a:p>
          <a:p>
            <a:pPr>
              <a:lnSpc>
                <a:spcPct val="150000"/>
              </a:lnSpc>
            </a:pPr>
            <a:endParaRPr lang="pl-P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71736" y="857232"/>
            <a:ext cx="7929603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ZAMIERZENIA ROK 2024</a:t>
            </a:r>
          </a:p>
          <a:p>
            <a:pPr algn="just" eaLnBrk="0" hangingPunct="0"/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pl-PL" sz="20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TERMOMODERNIZACJA HALA UL DWORCOWA 22 </a:t>
            </a:r>
            <a:endParaRPr lang="pl-PL" sz="2000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26" y="6072206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0" y="2357430"/>
            <a:ext cx="9144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endParaRPr lang="pl-PL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0" y="2285992"/>
            <a:ext cx="95726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 </a:t>
            </a:r>
          </a:p>
          <a:p>
            <a:pPr>
              <a:lnSpc>
                <a:spcPct val="150000"/>
              </a:lnSpc>
            </a:pPr>
            <a:endParaRPr lang="pl-PL" sz="2400" dirty="0"/>
          </a:p>
        </p:txBody>
      </p:sp>
      <p:pic>
        <p:nvPicPr>
          <p:cNvPr id="1026" name="Picture 2" descr="C:\Users\Natan\Desktop\MOSTIR PULPIT z dnia  29.11.2021\HALA\Hala_ widok z przod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000240"/>
            <a:ext cx="4357718" cy="4357693"/>
          </a:xfrm>
          <a:prstGeom prst="rect">
            <a:avLst/>
          </a:prstGeom>
          <a:noFill/>
        </p:spPr>
      </p:pic>
      <p:pic>
        <p:nvPicPr>
          <p:cNvPr id="1027" name="Picture 3" descr="C:\Users\Natan\Desktop\TERMOMODERNIZAJCA 2022 DOKUMENTY_DOTYCZĄCE TERMOMODERNIZACJI HALA_UL_DWORCOWA 22\AUDYT ENERGETYCZNY DOKUMENTACJA\ZDJECIA OBIEKTÓW HALA UL DWORCOWA 22 DO AUDYTU\HALA_ELEWACJA_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000240"/>
            <a:ext cx="4214842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357422" y="1097805"/>
            <a:ext cx="692947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DOKUMENTACJA – TERMOMODERNIZACJA HALI UL. DWORCOWA 22</a:t>
            </a:r>
          </a:p>
          <a:p>
            <a:pPr algn="ctr" eaLnBrk="0" hangingPunct="0"/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857224" y="2428868"/>
            <a:ext cx="742952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Przygotowano dokumentację do złożenia wniosku aplikacyjnego oraz studium wykonalności na termomodernizację,  sporządzenia audytu energetycznego z uwzględnieniem instalacji fotowoltaicznej, </a:t>
            </a:r>
            <a:r>
              <a:rPr lang="pl-PL" sz="2000" dirty="0" err="1" smtClean="0">
                <a:latin typeface="Californian FB" pitchFamily="18" charset="0"/>
              </a:rPr>
              <a:t>p-poż</a:t>
            </a:r>
            <a:r>
              <a:rPr lang="pl-PL" sz="2000" dirty="0" smtClean="0">
                <a:latin typeface="Californian FB" pitchFamily="18" charset="0"/>
              </a:rPr>
              <a:t>  inwentaryzacji budowlanej, projektu wielobranżowego oraz innych niezbędnych dokumentów do projektu termomodernizacji budynku spółki </a:t>
            </a:r>
            <a:r>
              <a:rPr lang="pl-PL" sz="2000" dirty="0" err="1" smtClean="0">
                <a:latin typeface="Californian FB" pitchFamily="18" charset="0"/>
              </a:rPr>
              <a:t>MOSTiR</a:t>
            </a:r>
            <a:r>
              <a:rPr lang="pl-PL" sz="2000" dirty="0" smtClean="0">
                <a:latin typeface="Californian FB" pitchFamily="18" charset="0"/>
              </a:rPr>
              <a:t>.  </a:t>
            </a:r>
          </a:p>
          <a:p>
            <a:pPr algn="just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</a:rPr>
              <a:t>Wykorzystano z dotacji w kwocie  </a:t>
            </a:r>
            <a:r>
              <a:rPr lang="pl-PL" sz="2600" b="1" dirty="0" smtClean="0">
                <a:solidFill>
                  <a:srgbClr val="FF0000"/>
                </a:solidFill>
                <a:latin typeface="Californian FB" pitchFamily="18" charset="0"/>
              </a:rPr>
              <a:t>198 008,17 </a:t>
            </a:r>
            <a:endParaRPr lang="pl-PL" sz="2600" b="1" dirty="0" smtClean="0">
              <a:solidFill>
                <a:srgbClr val="0070C0"/>
              </a:solidFill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500034" y="2071678"/>
            <a:ext cx="8001056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Zakres zadania dotyczy:</a:t>
            </a:r>
          </a:p>
          <a:p>
            <a:pPr lvl="0">
              <a:buFont typeface="Wingdings" pitchFamily="2" charset="2"/>
              <a:buChar char="Ø"/>
            </a:pPr>
            <a:r>
              <a:rPr lang="pl-PL" sz="2000" dirty="0" smtClean="0">
                <a:latin typeface="Californian FB" pitchFamily="18" charset="0"/>
              </a:rPr>
              <a:t> Nazwa zadania </a:t>
            </a:r>
          </a:p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„Termomodernizacja hali sportowej z wykorzystaniem energii 	odnawialnej oraz prace budowlane związane z dostosowaniem  	budynku i zagospodarowaniem terenu  do wymogów  ochrony 	przeciwpożarowej Opracowanie projektów technicznych                    	dla zadania 1 i dla zadania 2 opracowanie dokumentacji 	kosztorysowej oraz  </a:t>
            </a:r>
            <a:r>
              <a:rPr lang="pl-PL" sz="2000" dirty="0" err="1" smtClean="0">
                <a:latin typeface="Californian FB" pitchFamily="18" charset="0"/>
              </a:rPr>
              <a:t>STWiOR</a:t>
            </a:r>
            <a:r>
              <a:rPr lang="pl-PL" sz="2000" dirty="0" smtClean="0">
                <a:latin typeface="Californian FB" pitchFamily="18" charset="0"/>
              </a:rPr>
              <a:t>  dla poszczególnych branż.</a:t>
            </a:r>
          </a:p>
          <a:p>
            <a:pPr lvl="0">
              <a:buFont typeface="Wingdings" pitchFamily="2" charset="2"/>
              <a:buChar char="Ø"/>
            </a:pPr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solidFill>
                <a:srgbClr val="FF0000"/>
              </a:solidFill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357422" y="1097805"/>
            <a:ext cx="69294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DOKUMENTACJA – TERMOMODERNIZACJA HALI UL. DWORCOWA 22 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357422" y="1097805"/>
            <a:ext cx="69294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DOKUMENTACJA – TERMOMODERNIZACJA HALI UL. DWORCOWA 22 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500034" y="2071678"/>
            <a:ext cx="7715304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Zakres zadania dotyczy:</a:t>
            </a:r>
          </a:p>
          <a:p>
            <a:pPr lvl="0" algn="just">
              <a:buFont typeface="Wingdings" pitchFamily="2" charset="2"/>
              <a:buChar char="Ø"/>
            </a:pPr>
            <a:r>
              <a:rPr lang="pl-PL" sz="2000" dirty="0" smtClean="0"/>
              <a:t>  </a:t>
            </a:r>
            <a:r>
              <a:rPr lang="pl-PL" sz="2000" dirty="0" smtClean="0">
                <a:latin typeface="Californian FB" pitchFamily="18" charset="0"/>
              </a:rPr>
              <a:t>Nazwa zadania </a:t>
            </a:r>
          </a:p>
          <a:p>
            <a:pPr algn="just"/>
            <a:r>
              <a:rPr lang="pl-PL" sz="2000" dirty="0" smtClean="0">
                <a:latin typeface="Californian FB" pitchFamily="18" charset="0"/>
              </a:rPr>
              <a:t>	Wykonanie ekspertyzy technicznej warunków ochrony 	przeciwpożarowej</a:t>
            </a:r>
          </a:p>
          <a:p>
            <a:pPr lvl="0" algn="just">
              <a:buFont typeface="Wingdings" pitchFamily="2" charset="2"/>
              <a:buChar char="Ø"/>
            </a:pPr>
            <a:r>
              <a:rPr lang="pl-PL" sz="2000" dirty="0" smtClean="0">
                <a:latin typeface="Californian FB" pitchFamily="18" charset="0"/>
              </a:rPr>
              <a:t> Nazwa zadania </a:t>
            </a:r>
          </a:p>
          <a:p>
            <a:pPr algn="just"/>
            <a:r>
              <a:rPr lang="pl-PL" sz="2000" dirty="0" smtClean="0">
                <a:latin typeface="Californian FB" pitchFamily="18" charset="0"/>
              </a:rPr>
              <a:t>	Wykonanie inwentaryzacji budowlanej stanu istniejącego   	 	w zakresie architektury  i konstrukcji budynku MOSTIR              	oraz pełnego audytu energetycznego  z uwzględnieniem 	instalacji fotowoltaicznej dla całości budynku, wraz z audytem 	efektywności energetycznej instalacji oświetleniowej dla części 	budynku Międzychodzkiego Ośrodka Sportu Turystyki                   	i Rekreacji</a:t>
            </a:r>
          </a:p>
          <a:p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solidFill>
                <a:srgbClr val="FF0000"/>
              </a:solidFill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500034" y="2071678"/>
            <a:ext cx="8286808" cy="59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Zakres zadania dotyczy: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000" dirty="0" smtClean="0">
                <a:latin typeface="Californian FB" pitchFamily="18" charset="0"/>
              </a:rPr>
              <a:t> Nazwa zadania </a:t>
            </a:r>
          </a:p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 	Ekspertyza ornitologiczna i </a:t>
            </a:r>
            <a:r>
              <a:rPr lang="pl-PL" sz="2000" dirty="0" err="1" smtClean="0">
                <a:latin typeface="Californian FB" pitchFamily="18" charset="0"/>
              </a:rPr>
              <a:t>chiropterologiczna</a:t>
            </a:r>
            <a:r>
              <a:rPr lang="pl-PL" sz="2000" dirty="0" smtClean="0">
                <a:latin typeface="Californian FB" pitchFamily="18" charset="0"/>
              </a:rPr>
              <a:t> budynku Hali 	Widowiskowo-Sportowej  w Międzychodzie przy ul. Dworcowej 22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000" dirty="0" smtClean="0"/>
              <a:t> </a:t>
            </a:r>
            <a:r>
              <a:rPr lang="pl-PL" sz="2000" dirty="0" smtClean="0">
                <a:latin typeface="Californian FB" pitchFamily="18" charset="0"/>
              </a:rPr>
              <a:t>Nazwa zadania </a:t>
            </a:r>
          </a:p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Opracowanie Projektu Zagospodarowania Terenu, Projektu 	Architektoniczno-Budowlanego wraz z uzgodnieniami dla zadania 1   	 i dla zadania 2 zgodnie z umową z dnia 02.09.2022</a:t>
            </a:r>
          </a:p>
          <a:p>
            <a:pPr lvl="0"/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solidFill>
                <a:srgbClr val="FF0000"/>
              </a:solidFill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357422" y="1097805"/>
            <a:ext cx="69294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DOKUMENTACJA – TERMOMODERNIZACJA HALI UL. DWORCOWA 22 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500034" y="2071678"/>
            <a:ext cx="8001056" cy="6401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Zakres zadania dotyczy: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000" dirty="0" smtClean="0">
                <a:latin typeface="Californian FB" pitchFamily="18" charset="0"/>
              </a:rPr>
              <a:t> Nazwa zadania </a:t>
            </a:r>
          </a:p>
          <a:p>
            <a:pPr algn="just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Opracowanie dokumentacji  projektowo- kosztorysowej dla 	zadania pn.: „Termomodernizacja hali sportowej </a:t>
            </a:r>
            <a:r>
              <a:rPr lang="pl-PL" sz="2000" dirty="0" err="1" smtClean="0">
                <a:latin typeface="Californian FB" pitchFamily="18" charset="0"/>
              </a:rPr>
              <a:t>MOSTiR</a:t>
            </a:r>
            <a:r>
              <a:rPr lang="pl-PL" sz="2000" dirty="0" smtClean="0">
                <a:latin typeface="Californian FB" pitchFamily="18" charset="0"/>
              </a:rPr>
              <a:t>                             	z wykorzystaniem  energii odnawialnej oraz prace budowlane 	związane z dostosowaniem budynku i zagospodarowania terenu 	do wymogów ochrony przeciwpożarowej” - uzyskanie decyzji             	o pozwoleniu na budowę dla zadania nr 1  </a:t>
            </a:r>
          </a:p>
          <a:p>
            <a:pPr algn="just"/>
            <a:r>
              <a:rPr lang="pl-PL" sz="2000" dirty="0" smtClean="0">
                <a:latin typeface="Californian FB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latin typeface="Californian FB" pitchFamily="18" charset="0"/>
            </a:endParaRPr>
          </a:p>
          <a:p>
            <a:pPr lvl="0"/>
            <a:r>
              <a:rPr lang="pl-PL" sz="2000" dirty="0" smtClean="0">
                <a:latin typeface="Californian FB" pitchFamily="18" charset="0"/>
              </a:rPr>
              <a:t> </a:t>
            </a:r>
          </a:p>
          <a:p>
            <a:endParaRPr lang="pl-PL" sz="2000" dirty="0" smtClean="0">
              <a:latin typeface="Californian FB" pitchFamily="18" charset="0"/>
            </a:endParaRPr>
          </a:p>
          <a:p>
            <a:endParaRPr lang="pl-PL" sz="20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endParaRPr lang="pl-PL" sz="2000" dirty="0" smtClean="0">
              <a:solidFill>
                <a:srgbClr val="FF0000"/>
              </a:solidFill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357422" y="1097805"/>
            <a:ext cx="69294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DOKUMENTACJA – TERMOMODERNIZACJA HALI UL. DWORCOWA 22 </a:t>
            </a:r>
            <a:endParaRPr lang="pl-PL" sz="24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85720" y="2000240"/>
            <a:ext cx="8572500" cy="385762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2293" name="pole tekstowe 4"/>
          <p:cNvSpPr txBox="1">
            <a:spLocks noChangeArrowheads="1"/>
          </p:cNvSpPr>
          <p:nvPr/>
        </p:nvSpPr>
        <p:spPr bwMode="auto">
          <a:xfrm>
            <a:off x="285720" y="1500174"/>
            <a:ext cx="88582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Californian FB" pitchFamily="18" charset="0"/>
              </a:rPr>
              <a:t> </a:t>
            </a:r>
            <a:endParaRPr lang="pl-PL" sz="2000" dirty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endParaRPr lang="pl-PL" sz="2000" b="1" dirty="0">
              <a:latin typeface="Garamond" pitchFamily="18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fornian FB" pitchFamily="18" charset="0"/>
            </a:endParaRPr>
          </a:p>
          <a:p>
            <a:pPr algn="ctr"/>
            <a:endParaRPr lang="pl-PL" sz="2000" b="1" dirty="0">
              <a:latin typeface="Californian FB" pitchFamily="18" charset="0"/>
            </a:endParaRPr>
          </a:p>
          <a:p>
            <a:endParaRPr lang="pl-PL" sz="2000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71736" y="1142984"/>
            <a:ext cx="63579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 </a:t>
            </a:r>
          </a:p>
          <a:p>
            <a:r>
              <a:rPr lang="pl-PL" sz="2400" b="1" dirty="0" smtClean="0">
                <a:latin typeface="Californian FB" pitchFamily="18" charset="0"/>
              </a:rPr>
              <a:t>		</a:t>
            </a:r>
          </a:p>
          <a:p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428596" y="1428736"/>
            <a:ext cx="8286808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2600" b="1" u="sng" dirty="0" smtClean="0">
              <a:latin typeface="Garamond" pitchFamily="18" charset="0"/>
            </a:endParaRPr>
          </a:p>
          <a:p>
            <a:pPr>
              <a:lnSpc>
                <a:spcPct val="200000"/>
              </a:lnSpc>
            </a:pPr>
            <a:r>
              <a:rPr lang="pl-PL" sz="2400" dirty="0" smtClean="0">
                <a:latin typeface="Californian FB" pitchFamily="18" charset="0"/>
              </a:rPr>
              <a:t>      Struktura zatrudnienia / umowa o pracę rok 2023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Pracownica działu administracji i kadr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Pracownik zaplecza  technicznego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Pracownik gospodarczy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Pani sprzątająca HALA / MIERZYN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Pani sprzątająca HALA / MIERZYN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Pani sprzątająca STADION </a:t>
            </a:r>
          </a:p>
          <a:p>
            <a:pPr lvl="2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000" dirty="0" smtClean="0">
                <a:latin typeface="Californian FB" pitchFamily="18" charset="0"/>
              </a:rPr>
              <a:t>   Pani sprzątająca STADION / MIERZYN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00313" y="928670"/>
            <a:ext cx="792960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ZAMIERZENIA ROK 2024</a:t>
            </a:r>
          </a:p>
          <a:p>
            <a:pPr algn="just" eaLnBrk="0" hangingPunct="0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Rozwój infrastruktury sportowo-turystycznej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26" y="6072206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0" y="2357430"/>
            <a:ext cx="9144000" cy="14311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Californian FB" pitchFamily="18" charset="0"/>
              </a:rPr>
              <a:t>     STADION ul. Sportowa 6 </a:t>
            </a:r>
          </a:p>
          <a:p>
            <a:pPr lvl="0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endParaRPr lang="pl-PL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0" y="2786058"/>
            <a:ext cx="892975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  Pozyskanie dotacji  z Ministerstwa Sportu oraz budowa 	pełnowymiarowego boiska o sztucznej nawierzchni . 	Działania długofalowe i wymagające wsparcia ze strony 	właściciela</a:t>
            </a:r>
          </a:p>
          <a:p>
            <a:pPr>
              <a:lnSpc>
                <a:spcPct val="150000"/>
              </a:lnSpc>
            </a:pPr>
            <a:r>
              <a:rPr lang="pl-PL" sz="2400" dirty="0" smtClean="0"/>
              <a:t> </a:t>
            </a:r>
          </a:p>
          <a:p>
            <a:pPr>
              <a:lnSpc>
                <a:spcPct val="150000"/>
              </a:lnSpc>
            </a:pPr>
            <a:endParaRPr lang="pl-PL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1714480" y="928670"/>
            <a:ext cx="8786859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ZAMIERZENIA ROK 2024</a:t>
            </a:r>
          </a:p>
          <a:p>
            <a:pPr algn="just" eaLnBrk="0" hangingPunct="0"/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pl-PL" sz="2000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      BOISKO O SYNTETYCZNEJ NAWIERZCHNI -STADION 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26" y="6072206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285720" y="2143116"/>
            <a:ext cx="9144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endParaRPr lang="pl-PL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0" y="2786058"/>
            <a:ext cx="8929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r>
              <a:rPr lang="pl-PL" sz="2400" dirty="0" smtClean="0"/>
              <a:t> </a:t>
            </a:r>
          </a:p>
          <a:p>
            <a:pPr>
              <a:lnSpc>
                <a:spcPct val="150000"/>
              </a:lnSpc>
            </a:pPr>
            <a:endParaRPr lang="pl-PL" sz="2400" dirty="0"/>
          </a:p>
        </p:txBody>
      </p:sp>
      <p:pic>
        <p:nvPicPr>
          <p:cNvPr id="1026" name="Picture 2" descr="D:\SPRAWOZDANIA_ ZARZĄDU\KOMPUTER RYCHA\PLAN_ROZWOJU_ 2017\ZDJĘCIA DO PLANU ROZWOJU\RESZTA\DSCN40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071678"/>
            <a:ext cx="4659648" cy="4143404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2071678"/>
            <a:ext cx="400052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00313" y="1000108"/>
            <a:ext cx="7929603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ZAMIERZENIA ROK 2024</a:t>
            </a:r>
          </a:p>
          <a:p>
            <a:pPr algn="just" eaLnBrk="0" hangingPunct="0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SPRZEDAŻ GRUNTU 534/3 MIERZYN-DRZEWCE</a:t>
            </a:r>
            <a:endParaRPr lang="pl-PL" sz="20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</a:pPr>
            <a:r>
              <a:rPr lang="pl-PL" sz="20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sz="2000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26" y="6072206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214282" y="2285992"/>
            <a:ext cx="91440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 smtClean="0">
                <a:latin typeface="Californian FB" pitchFamily="18" charset="0"/>
              </a:rPr>
              <a:t>OGŁOSZENIE - PRZETARG NIEOGRANICZONY   POLE BIWAKOWE </a:t>
            </a:r>
          </a:p>
          <a:p>
            <a:r>
              <a:rPr lang="pl-PL" sz="2000" i="1" dirty="0" smtClean="0">
                <a:latin typeface="Californian FB" pitchFamily="18" charset="0"/>
              </a:rPr>
              <a:t>Nr księgi wieczystej:</a:t>
            </a:r>
            <a:endParaRPr lang="pl-PL" sz="2000" dirty="0" smtClean="0">
              <a:latin typeface="Californian FB" pitchFamily="18" charset="0"/>
            </a:endParaRPr>
          </a:p>
          <a:p>
            <a:r>
              <a:rPr lang="pl-PL" sz="2000" dirty="0" smtClean="0">
                <a:latin typeface="Californian FB" pitchFamily="18" charset="0"/>
              </a:rPr>
              <a:t>	 PO2A/00040644/4								</a:t>
            </a:r>
          </a:p>
          <a:p>
            <a:r>
              <a:rPr lang="pl-PL" sz="2000" i="1" dirty="0" smtClean="0">
                <a:latin typeface="Californian FB" pitchFamily="18" charset="0"/>
              </a:rPr>
              <a:t>Nr działki: </a:t>
            </a:r>
            <a:endParaRPr lang="pl-PL" sz="2000" dirty="0" smtClean="0">
              <a:latin typeface="Californian FB" pitchFamily="18" charset="0"/>
            </a:endParaRPr>
          </a:p>
          <a:p>
            <a:r>
              <a:rPr lang="pl-PL" sz="2000" dirty="0" smtClean="0">
                <a:latin typeface="Californian FB" pitchFamily="18" charset="0"/>
              </a:rPr>
              <a:t>	534/3, pow. 1.2635 ha obręb geodezyjny Mierzyn-Drzewce.</a:t>
            </a:r>
          </a:p>
          <a:p>
            <a:r>
              <a:rPr lang="pl-PL" sz="2000" i="1" dirty="0" smtClean="0">
                <a:latin typeface="Californian FB" pitchFamily="18" charset="0"/>
              </a:rPr>
              <a:t>Działka</a:t>
            </a:r>
            <a:r>
              <a:rPr lang="pl-PL" sz="2000" dirty="0" smtClean="0">
                <a:latin typeface="Californian FB" pitchFamily="18" charset="0"/>
              </a:rPr>
              <a:t>:</a:t>
            </a:r>
          </a:p>
          <a:p>
            <a:r>
              <a:rPr lang="pl-PL" sz="2000" dirty="0" smtClean="0">
                <a:latin typeface="Californian FB" pitchFamily="18" charset="0"/>
              </a:rPr>
              <a:t> 	Przeznaczona na sprzedaż</a:t>
            </a:r>
          </a:p>
          <a:p>
            <a:r>
              <a:rPr lang="pl-PL" sz="2000" i="1" dirty="0" smtClean="0">
                <a:latin typeface="Californian FB" pitchFamily="18" charset="0"/>
              </a:rPr>
              <a:t>Cena wywoławcza:</a:t>
            </a:r>
            <a:endParaRPr lang="pl-PL" sz="2000" dirty="0" smtClean="0">
              <a:latin typeface="Californian FB" pitchFamily="18" charset="0"/>
            </a:endParaRPr>
          </a:p>
          <a:p>
            <a:r>
              <a:rPr lang="pl-PL" sz="2000" dirty="0" smtClean="0">
                <a:latin typeface="Californian FB" pitchFamily="18" charset="0"/>
              </a:rPr>
              <a:t>	Zgodnie z wyceną rzeczoznawcy </a:t>
            </a:r>
          </a:p>
          <a:p>
            <a:pPr lvl="1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</a:t>
            </a:r>
            <a:endParaRPr lang="pl-PL" sz="20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2947" name="Rectangle 6"/>
          <p:cNvSpPr>
            <a:spLocks noChangeArrowheads="1"/>
          </p:cNvSpPr>
          <p:nvPr/>
        </p:nvSpPr>
        <p:spPr bwMode="auto">
          <a:xfrm>
            <a:off x="2500313" y="928670"/>
            <a:ext cx="792960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ZAMIERZENIA ROK 2024</a:t>
            </a:r>
          </a:p>
          <a:p>
            <a:pPr algn="just" eaLnBrk="0" hangingPunct="0">
              <a:lnSpc>
                <a:spcPct val="150000"/>
              </a:lnSpc>
            </a:pPr>
            <a:r>
              <a:rPr lang="pl-PL" sz="20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pl-PL" sz="2000" dirty="0" smtClean="0">
                <a:latin typeface="Californian FB" pitchFamily="18" charset="0"/>
              </a:rPr>
              <a:t>SPRZEDAŻ GRUNTU 534/3 MIERZYN-DRZEWCE</a:t>
            </a:r>
            <a:endParaRPr lang="pl-PL" sz="20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948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26" y="6072206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026" name="Picture 2" descr="C:\Users\Natan\Desktop\SPRAWOZDANIE SPÓŁKA MOSTiR za 2020\WYJAŚNIENIA RADA NADORCZA_DO SPRAWOZDANIA ZA 2020\8)a)POLE BIWAKOWE 534_3\IMG_20191008_1434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2071678"/>
            <a:ext cx="8072494" cy="41434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5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80900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Prostokąt 7"/>
          <p:cNvSpPr/>
          <p:nvPr/>
        </p:nvSpPr>
        <p:spPr>
          <a:xfrm>
            <a:off x="2643174" y="714356"/>
            <a:ext cx="55007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ZAMIERZENIA ROK 2024-2029</a:t>
            </a:r>
            <a:endParaRPr lang="pl-PL" sz="2400" b="1" dirty="0" smtClean="0">
              <a:latin typeface="Californian FB" pitchFamily="18" charset="0"/>
            </a:endParaRPr>
          </a:p>
          <a:p>
            <a:pPr marL="457200" indent="-457200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Punkty  gastronomiczne Mierzyn – Drzewce 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571472" y="2087463"/>
            <a:ext cx="807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/>
              <a:t> </a:t>
            </a:r>
          </a:p>
          <a:p>
            <a:endParaRPr lang="pl-PL" sz="1600" dirty="0"/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000240"/>
            <a:ext cx="7922366" cy="4411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Prostokąt 9"/>
          <p:cNvSpPr/>
          <p:nvPr/>
        </p:nvSpPr>
        <p:spPr>
          <a:xfrm>
            <a:off x="785786" y="2000240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dirty="0" smtClean="0">
                <a:solidFill>
                  <a:schemeClr val="bg1"/>
                </a:solidFill>
                <a:latin typeface="Californian FB" pitchFamily="18" charset="0"/>
              </a:rPr>
              <a:t>WIZUALIZACJA </a:t>
            </a:r>
            <a:endParaRPr lang="pl-PL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1071506" y="2071678"/>
            <a:ext cx="807249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3076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785786" y="1314657"/>
            <a:ext cx="74295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Podkreślić należy, że kwestia wzrostu kosztów                    wpływa bezpośrednio na obarczenie użytkowników korzystających z obiektów Międzychodzkiego Ośrodka Sportu, Turystyki i Rekreacji </a:t>
            </a:r>
            <a:r>
              <a:rPr lang="pl-PL" sz="2400" dirty="0" err="1" smtClean="0">
                <a:latin typeface="Californian FB" pitchFamily="18" charset="0"/>
              </a:rPr>
              <a:t>sp.zo.o</a:t>
            </a:r>
            <a:r>
              <a:rPr lang="pl-PL" sz="2400" dirty="0" smtClean="0">
                <a:latin typeface="Californian FB" pitchFamily="18" charset="0"/>
              </a:rPr>
              <a:t>. proporcjonalnymi podwyżkami cen za obiekty sportowe. Niestety ma to bezpośredni wpływ na frustrację mieszkańców oraz ogólny odbiór spółki </a:t>
            </a:r>
            <a:r>
              <a:rPr lang="pl-PL" sz="2400" dirty="0" err="1" smtClean="0">
                <a:latin typeface="Californian FB" pitchFamily="18" charset="0"/>
              </a:rPr>
              <a:t>MOSTiR</a:t>
            </a:r>
            <a:r>
              <a:rPr lang="pl-PL" sz="2400" dirty="0" smtClean="0">
                <a:latin typeface="Californian FB" pitchFamily="18" charset="0"/>
              </a:rPr>
              <a:t>, która trzeba jednoznacznie podkreślić prowadzi działalność gospodarczą. 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 </a:t>
            </a:r>
            <a:endParaRPr lang="pl-PL" sz="2400" dirty="0">
              <a:latin typeface="Californian FB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14612" y="1214422"/>
            <a:ext cx="79296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</a:rPr>
              <a:t>PODSUMOWANIE 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1071506" y="2071678"/>
            <a:ext cx="807249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3076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Prostokąt 8"/>
          <p:cNvSpPr/>
          <p:nvPr/>
        </p:nvSpPr>
        <p:spPr>
          <a:xfrm>
            <a:off x="857224" y="1314657"/>
            <a:ext cx="742955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pl-PL" sz="2400" dirty="0" smtClean="0">
              <a:latin typeface="Californian F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Trzeba zadać sobie pytanie czy Spółka ma być dostępna dla mieszkańców bez generowania przychodów?                Nie można zakłamywać rzeczywistości i  wymagać                     od zarządu, że będzie udostępniał obiekty nieodpłatnie lub nie uwzględniając kosztów, zmniejszając ceny                     za wynajem. Gmina jako właściciel, oczywiście może zwiększyć dofinansowanie  i jednocześnie opłacać zajęcia dla klubów  i  stowarzyszeń. 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 </a:t>
            </a:r>
            <a:endParaRPr lang="pl-PL" sz="2400" dirty="0">
              <a:latin typeface="Californian FB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714612" y="1214422"/>
            <a:ext cx="792960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pl-PL" sz="2400" b="1" dirty="0" smtClean="0">
                <a:latin typeface="Californian FB" pitchFamily="18" charset="0"/>
              </a:rPr>
              <a:t>PODSUMOWANIE – KONKLUZJA  </a:t>
            </a:r>
          </a:p>
          <a:p>
            <a:pPr algn="just" eaLnBrk="0" hangingPunct="0"/>
            <a:r>
              <a:rPr lang="pl-PL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pl-PL" b="1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endParaRPr lang="pl-PL" b="1" u="sng" dirty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07243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714348" y="1785926"/>
            <a:ext cx="8429652" cy="4293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latin typeface="Cambria" pitchFamily="18" charset="0"/>
              </a:rPr>
              <a:t> </a:t>
            </a:r>
            <a:endParaRPr lang="pl-PL" sz="2400" dirty="0">
              <a:latin typeface="Cambr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b="1" dirty="0" smtClean="0">
                <a:latin typeface="Garamond" pitchFamily="18" charset="0"/>
              </a:rPr>
              <a:t>STAN PRZYGOTOWAŃ </a:t>
            </a:r>
          </a:p>
          <a:p>
            <a:pPr algn="ctr">
              <a:lnSpc>
                <a:spcPct val="150000"/>
              </a:lnSpc>
            </a:pPr>
            <a:r>
              <a:rPr lang="pl-PL" sz="3000" b="1" dirty="0" smtClean="0">
                <a:latin typeface="Garamond" pitchFamily="18" charset="0"/>
              </a:rPr>
              <a:t>DO SEZONU WYPOCZYNKOWEGO Międzychodzki Ośrodek Sportu, Turystyki                   i Rekreacji sp. z o.o.</a:t>
            </a:r>
            <a:r>
              <a:rPr lang="pl-PL" sz="3000" b="1" dirty="0">
                <a:latin typeface="Californian FB" pitchFamily="18" charset="0"/>
              </a:rPr>
              <a:t/>
            </a:r>
            <a:br>
              <a:rPr lang="pl-PL" sz="3000" b="1" dirty="0">
                <a:latin typeface="Californian FB" pitchFamily="18" charset="0"/>
              </a:rPr>
            </a:br>
            <a:endParaRPr lang="pl-PL" sz="2400" b="1" dirty="0">
              <a:latin typeface="Californian FB" pitchFamily="18" charset="0"/>
            </a:endParaRPr>
          </a:p>
          <a:p>
            <a:endParaRPr lang="pl-PL" sz="2400" dirty="0">
              <a:latin typeface="Cambria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428604"/>
            <a:ext cx="6929471" cy="151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pl-PL" sz="23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REMONT STOŁOWKI  NA POLU BIWAKOWYM </a:t>
            </a:r>
          </a:p>
          <a:p>
            <a:pPr eaLnBrk="0" hangingPunct="0">
              <a:lnSpc>
                <a:spcPct val="150000"/>
              </a:lnSpc>
            </a:pPr>
            <a:r>
              <a:rPr lang="pl-PL" sz="23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MIERZYN DRZEWCE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027" name="Picture 3" descr="G:\ZDJĘCIA DO SPRAWOZDANIA 2023\REMONTY 2023\Malowanie świetlicy pole biwakowe 2023\Świetlica przed malowaniem 29.05.2023\IMG202305290744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000240"/>
            <a:ext cx="4643438" cy="4286256"/>
          </a:xfrm>
          <a:prstGeom prst="rect">
            <a:avLst/>
          </a:prstGeom>
          <a:noFill/>
        </p:spPr>
      </p:pic>
      <p:pic>
        <p:nvPicPr>
          <p:cNvPr id="1029" name="Picture 5" descr="G:\ZDJĘCIA DO SPRAWOZDANIA 2023\REMONTY 2023\Malowanie świetlicy pole biwakowe 2023\Świetlica przed malowaniem 29.05.2023\IMG202305290747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000240"/>
            <a:ext cx="414340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/>
          <p:cNvSpPr>
            <a:spLocks noChangeArrowheads="1"/>
          </p:cNvSpPr>
          <p:nvPr/>
        </p:nvSpPr>
        <p:spPr bwMode="auto">
          <a:xfrm>
            <a:off x="2214529" y="428604"/>
            <a:ext cx="6929471" cy="151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pl-PL" sz="22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pl-PL" sz="23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REMONT STOŁÓWKI  NA POLU BIWAKOWYM </a:t>
            </a:r>
          </a:p>
          <a:p>
            <a:pPr eaLnBrk="0" hangingPunct="0">
              <a:lnSpc>
                <a:spcPct val="150000"/>
              </a:lnSpc>
            </a:pPr>
            <a:r>
              <a:rPr lang="pl-PL" sz="23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         MIERZYN DRZEWCE</a:t>
            </a:r>
            <a:r>
              <a:rPr lang="pl-PL" sz="2400" b="1" dirty="0" smtClean="0">
                <a:latin typeface="Californian FB" pitchFamily="18" charset="0"/>
                <a:ea typeface="Calibri" pitchFamily="34" charset="0"/>
                <a:cs typeface="Times New Roman" pitchFamily="18" charset="0"/>
              </a:rPr>
              <a:t>	</a:t>
            </a:r>
          </a:p>
        </p:txBody>
      </p:sp>
      <p:sp>
        <p:nvSpPr>
          <p:cNvPr id="71683" name="pole tekstowe 3"/>
          <p:cNvSpPr txBox="1">
            <a:spLocks noChangeArrowheads="1"/>
          </p:cNvSpPr>
          <p:nvPr/>
        </p:nvSpPr>
        <p:spPr bwMode="auto">
          <a:xfrm>
            <a:off x="571500" y="2143125"/>
            <a:ext cx="807243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>
                <a:latin typeface="Californian FB" pitchFamily="18" charset="0"/>
              </a:rPr>
              <a:t>	</a:t>
            </a:r>
          </a:p>
        </p:txBody>
      </p:sp>
      <p:sp>
        <p:nvSpPr>
          <p:cNvPr id="71685" name="pole tekstowe 6"/>
          <p:cNvSpPr txBox="1">
            <a:spLocks noChangeArrowheads="1"/>
          </p:cNvSpPr>
          <p:nvPr/>
        </p:nvSpPr>
        <p:spPr bwMode="auto">
          <a:xfrm>
            <a:off x="0" y="2786058"/>
            <a:ext cx="257175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pl-PL" dirty="0" smtClean="0">
              <a:latin typeface="Californian FB" pitchFamily="18" charset="0"/>
            </a:endParaRPr>
          </a:p>
          <a:p>
            <a:endParaRPr lang="pl-PL" dirty="0">
              <a:latin typeface="Californian FB" pitchFamily="18" charset="0"/>
            </a:endParaRPr>
          </a:p>
          <a:p>
            <a:endParaRPr lang="pl-PL" dirty="0" smtClean="0">
              <a:latin typeface="Californian FB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026" name="Picture 2" descr="G:\ZDJĘCIA DO SPRAWOZDANIA 2023\REMONTY 2023\Malowanie świetlicy pole biwakowe 2023\Śiwetlica po malowaniu 2023\IMG-20240527-WA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06" y="2071678"/>
            <a:ext cx="4357718" cy="4286280"/>
          </a:xfrm>
          <a:prstGeom prst="rect">
            <a:avLst/>
          </a:prstGeom>
          <a:noFill/>
        </p:spPr>
      </p:pic>
      <p:pic>
        <p:nvPicPr>
          <p:cNvPr id="1027" name="Picture 3" descr="G:\ZDJĘCIA DO SPRAWOZDANIA 2023\REMONTY 2023\Malowanie świetlicy pole biwakowe 2023\Śiwetlica po malowaniu 2023\IMG-20240527-WA0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1" y="2071678"/>
            <a:ext cx="4500594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71678"/>
            <a:ext cx="8572500" cy="385762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2293" name="pole tekstowe 4"/>
          <p:cNvSpPr txBox="1">
            <a:spLocks noChangeArrowheads="1"/>
          </p:cNvSpPr>
          <p:nvPr/>
        </p:nvSpPr>
        <p:spPr bwMode="auto">
          <a:xfrm>
            <a:off x="285720" y="1500174"/>
            <a:ext cx="88582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000" b="1" dirty="0">
                <a:latin typeface="Californian FB" pitchFamily="18" charset="0"/>
              </a:rPr>
              <a:t> </a:t>
            </a:r>
            <a:endParaRPr lang="pl-PL" sz="2000" dirty="0">
              <a:latin typeface="Californian FB" pitchFamily="18" charset="0"/>
            </a:endParaRPr>
          </a:p>
          <a:p>
            <a:pPr>
              <a:lnSpc>
                <a:spcPct val="150000"/>
              </a:lnSpc>
            </a:pPr>
            <a:endParaRPr lang="pl-PL" sz="2000" b="1" dirty="0">
              <a:latin typeface="Garamond" pitchFamily="18" charset="0"/>
            </a:endParaRPr>
          </a:p>
          <a:p>
            <a:pPr>
              <a:lnSpc>
                <a:spcPct val="150000"/>
              </a:lnSpc>
            </a:pPr>
            <a:endParaRPr lang="pl-PL" sz="2000" dirty="0">
              <a:latin typeface="Californian FB" pitchFamily="18" charset="0"/>
            </a:endParaRPr>
          </a:p>
          <a:p>
            <a:pPr algn="ctr"/>
            <a:endParaRPr lang="pl-PL" sz="2000" b="1" dirty="0">
              <a:latin typeface="Californian FB" pitchFamily="18" charset="0"/>
            </a:endParaRPr>
          </a:p>
          <a:p>
            <a:endParaRPr lang="pl-PL" sz="2000" dirty="0">
              <a:latin typeface="Californian FB" pitchFamily="18" charset="0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2571736" y="1142984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857192" y="1571612"/>
            <a:ext cx="828680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l-PL" sz="2400" dirty="0" smtClean="0">
              <a:latin typeface="Californian FB" pitchFamily="18" charset="0"/>
            </a:endParaRPr>
          </a:p>
          <a:p>
            <a:pPr>
              <a:lnSpc>
                <a:spcPct val="200000"/>
              </a:lnSpc>
            </a:pPr>
            <a:r>
              <a:rPr lang="pl-PL" sz="2400" dirty="0" smtClean="0">
                <a:latin typeface="Californian FB" pitchFamily="18" charset="0"/>
              </a:rPr>
              <a:t>	Umowa  zlecenie / kontrakt -  rok 2023</a:t>
            </a:r>
          </a:p>
          <a:p>
            <a:pPr lvl="1">
              <a:lnSpc>
                <a:spcPct val="20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 Prezes spółki Ryszard Rogala / kontrakt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 Dział administracji 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 Zaplecze techniczne / pracownik gospodarczy ( ciągnik)</a:t>
            </a:r>
          </a:p>
          <a:p>
            <a:pPr lvl="1">
              <a:lnSpc>
                <a:spcPct val="150000"/>
              </a:lnSpc>
              <a:buFont typeface="Wingdings" pitchFamily="2" charset="2"/>
              <a:buChar char="q"/>
            </a:pPr>
            <a:r>
              <a:rPr lang="pl-PL" sz="2400" dirty="0" smtClean="0">
                <a:latin typeface="Californian FB" pitchFamily="18" charset="0"/>
              </a:rPr>
              <a:t>  Pracownik gospodarczy </a:t>
            </a:r>
          </a:p>
          <a:p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1071566" y="2285992"/>
            <a:ext cx="807243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2428846" y="357166"/>
            <a:ext cx="6715154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latin typeface="Cambria" pitchFamily="18" charset="0"/>
              </a:rPr>
              <a:t> </a:t>
            </a:r>
            <a:endParaRPr lang="pl-PL" sz="2400" dirty="0">
              <a:latin typeface="Cambr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dirty="0" smtClean="0">
                <a:latin typeface="Garamond" pitchFamily="18" charset="0"/>
              </a:rPr>
              <a:t>STAN PRZYGOTOWAŃ DO SEZONU WYPOCZYNKOWEGO </a:t>
            </a:r>
          </a:p>
          <a:p>
            <a:pPr algn="ctr">
              <a:lnSpc>
                <a:spcPct val="150000"/>
              </a:lnSpc>
            </a:pPr>
            <a:r>
              <a:rPr lang="pl-PL" sz="3000" b="1" dirty="0">
                <a:latin typeface="Californian FB" pitchFamily="18" charset="0"/>
              </a:rPr>
              <a:t/>
            </a:r>
            <a:br>
              <a:rPr lang="pl-PL" sz="3000" b="1" dirty="0">
                <a:latin typeface="Californian FB" pitchFamily="18" charset="0"/>
              </a:rPr>
            </a:br>
            <a:endParaRPr lang="pl-PL" sz="2400" b="1" dirty="0">
              <a:latin typeface="Californian FB" pitchFamily="18" charset="0"/>
            </a:endParaRPr>
          </a:p>
          <a:p>
            <a:endParaRPr lang="pl-PL" sz="2400" dirty="0">
              <a:latin typeface="Cambria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1214414" y="2214554"/>
            <a:ext cx="75724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latin typeface="Californian FB" pitchFamily="18" charset="0"/>
              </a:rPr>
              <a:t>Wykaz prac z uwzględnieniem nakładów koniecznych </a:t>
            </a:r>
          </a:p>
          <a:p>
            <a:endParaRPr lang="pl-PL" sz="2400" dirty="0" smtClean="0">
              <a:latin typeface="Californian FB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,,Ciąg” handlowy  :</a:t>
            </a:r>
          </a:p>
          <a:p>
            <a:pPr lvl="1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r>
              <a:rPr lang="pl-PL" sz="2000" dirty="0" smtClean="0">
                <a:latin typeface="Californian FB" pitchFamily="18" charset="0"/>
              </a:rPr>
              <a:t>sprzątanie, </a:t>
            </a:r>
          </a:p>
          <a:p>
            <a:pPr lvl="1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zbieranie oraz wywóz śmieci / pojemniki 1100 litrów,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grabienie, 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wykaszanie ,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zamiatanie kostki wraz z deptakiem.</a:t>
            </a: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1857356" y="785794"/>
            <a:ext cx="7572428" cy="1148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STAN PRZYGOTOWAŃ DO SEZONU WYPOCZYNKOWEGO MIERZYN - DRZEWCE</a:t>
            </a:r>
          </a:p>
        </p:txBody>
      </p:sp>
      <p:pic>
        <p:nvPicPr>
          <p:cNvPr id="2050" name="Picture 2" descr="G:\ZDJĘCIA 2024 OBIEKTY MOSTIR\Mierzyn porządki 03-04.2024\mierzyn przed\IMG-20240403-WA000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2000240"/>
            <a:ext cx="4286280" cy="4357718"/>
          </a:xfrm>
          <a:prstGeom prst="rect">
            <a:avLst/>
          </a:prstGeom>
          <a:noFill/>
        </p:spPr>
      </p:pic>
      <p:pic>
        <p:nvPicPr>
          <p:cNvPr id="2051" name="Picture 3" descr="G:\ZDJĘCIA 2024 OBIEKTY MOSTIR\Mierzyn porządki 03-04.2024\mierzyn przed\IMG-20240403-WA00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56" y="2000240"/>
            <a:ext cx="457200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1857356" y="785794"/>
            <a:ext cx="7572428" cy="1148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STAN PRZYGOTOWAŃ DO SEZONU WYPOCZYNKOWEGO MIERZYN - DRZEWCE</a:t>
            </a:r>
          </a:p>
        </p:txBody>
      </p:sp>
      <p:pic>
        <p:nvPicPr>
          <p:cNvPr id="1028" name="Picture 4" descr="G:\ZDJĘCIA 2024 OBIEKTY MOSTIR\16.04. mierzyn sprzątanie\IMG-20240416-WA0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000240"/>
            <a:ext cx="4000528" cy="4357718"/>
          </a:xfrm>
          <a:prstGeom prst="rect">
            <a:avLst/>
          </a:prstGeom>
          <a:noFill/>
        </p:spPr>
      </p:pic>
      <p:pic>
        <p:nvPicPr>
          <p:cNvPr id="1030" name="Picture 6" descr="G:\Mierzyn bałagan - sprzatanie 19.04.2023\IMG-20230419-WA0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000240"/>
            <a:ext cx="4714876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1857356" y="785794"/>
            <a:ext cx="7572428" cy="1148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STAN PRZYGOTOWAŃ DO SEZONU WYPOCZYNKOWEGO MIERZYN - DRZEWCE</a:t>
            </a:r>
          </a:p>
        </p:txBody>
      </p:sp>
      <p:pic>
        <p:nvPicPr>
          <p:cNvPr id="2051" name="Picture 3" descr="G:\dokumentacja zdjęciowa 2022 r\zdjęcia Mierzyn 19.04.2023\IMG-20230419-WA0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2" y="2000240"/>
            <a:ext cx="4286248" cy="4286280"/>
          </a:xfrm>
          <a:prstGeom prst="rect">
            <a:avLst/>
          </a:prstGeom>
          <a:noFill/>
        </p:spPr>
      </p:pic>
      <p:pic>
        <p:nvPicPr>
          <p:cNvPr id="2052" name="Picture 4" descr="G:\dokumentacja zdjęciowa 2022 r\zdjęcia Mierzyn 19.04.2023\IMG-20230419-WA0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000241"/>
            <a:ext cx="4071966" cy="4286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1071566" y="2285992"/>
            <a:ext cx="807243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2428846" y="357166"/>
            <a:ext cx="6715154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latin typeface="Cambria" pitchFamily="18" charset="0"/>
              </a:rPr>
              <a:t> </a:t>
            </a:r>
            <a:endParaRPr lang="pl-PL" sz="2400" dirty="0">
              <a:latin typeface="Cambr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dirty="0" smtClean="0">
                <a:latin typeface="Garamond" pitchFamily="18" charset="0"/>
              </a:rPr>
              <a:t>STAN PRZYGOTOWAŃ DO SEZONU WYPOCZYNKOWEGO </a:t>
            </a:r>
          </a:p>
          <a:p>
            <a:pPr algn="ctr">
              <a:lnSpc>
                <a:spcPct val="150000"/>
              </a:lnSpc>
            </a:pPr>
            <a:r>
              <a:rPr lang="pl-PL" sz="3000" b="1" dirty="0">
                <a:latin typeface="Californian FB" pitchFamily="18" charset="0"/>
              </a:rPr>
              <a:t/>
            </a:r>
            <a:br>
              <a:rPr lang="pl-PL" sz="3000" b="1" dirty="0">
                <a:latin typeface="Californian FB" pitchFamily="18" charset="0"/>
              </a:rPr>
            </a:br>
            <a:endParaRPr lang="pl-PL" sz="2400" b="1" dirty="0">
              <a:latin typeface="Californian FB" pitchFamily="18" charset="0"/>
            </a:endParaRPr>
          </a:p>
          <a:p>
            <a:endParaRPr lang="pl-PL" sz="2400" dirty="0">
              <a:latin typeface="Cambria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1214414" y="2214554"/>
            <a:ext cx="75724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latin typeface="Californian FB" pitchFamily="18" charset="0"/>
              </a:rPr>
              <a:t>Wykaz prac z uwzględnieniem nakładów koniecznych </a:t>
            </a:r>
          </a:p>
          <a:p>
            <a:pPr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Główny wjazd/ Schody / Deptak do Plaży /Boisko </a:t>
            </a:r>
          </a:p>
          <a:p>
            <a:pPr lvl="1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- </a:t>
            </a:r>
            <a:r>
              <a:rPr lang="pl-PL" sz="2000" dirty="0" smtClean="0">
                <a:latin typeface="Californian FB" pitchFamily="18" charset="0"/>
              </a:rPr>
              <a:t>utrzymanie porządku na parkingu</a:t>
            </a:r>
          </a:p>
          <a:p>
            <a:pPr lvl="1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- zamiatanie, grabienie  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- wykaszanie pasa zieleni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- przycinanie drzew oraz krzewów 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- zbieranie oraz wywóz śmieci / pojemniki 1100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 - zamiatanie drogi wraz z deptakiem 	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Ogólne utrzymanie stanu dróg będących własnością  GMINY.</a:t>
            </a:r>
          </a:p>
          <a:p>
            <a:pPr>
              <a:buFont typeface="Wingdings" pitchFamily="2" charset="2"/>
              <a:buChar char="Ø"/>
            </a:pP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3201276"/>
            <a:ext cx="8929718" cy="2799463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2143108" y="714356"/>
            <a:ext cx="72152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 </a:t>
            </a:r>
            <a:r>
              <a:rPr lang="pl-PL" sz="2400" b="1" dirty="0" smtClean="0">
                <a:latin typeface="Californian FB" pitchFamily="18" charset="0"/>
              </a:rPr>
              <a:t>EWCE 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1027" name="Picture 3" descr="C:\Users\Natan\Desktop\MOSTIR DOKUMENTY\ZDJĘCIA\Mierzyn bałagan - sprzątanie 25.04.2023\IMG-20230425-WA0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488" y="2000240"/>
            <a:ext cx="2714644" cy="4286280"/>
          </a:xfrm>
          <a:prstGeom prst="rect">
            <a:avLst/>
          </a:prstGeom>
          <a:noFill/>
        </p:spPr>
      </p:pic>
      <p:pic>
        <p:nvPicPr>
          <p:cNvPr id="3074" name="Picture 2" descr="G:\Mierzyn bałagan - sprzątanie 25.04.2023\IMG-20230425-WA00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2000240"/>
            <a:ext cx="2643206" cy="4286280"/>
          </a:xfrm>
          <a:prstGeom prst="rect">
            <a:avLst/>
          </a:prstGeom>
          <a:noFill/>
        </p:spPr>
      </p:pic>
      <p:pic>
        <p:nvPicPr>
          <p:cNvPr id="3075" name="Picture 3" descr="G:\ZDJĘCIA 2024 OBIEKTY MOSTIR\Mierzyn porządki 03-04.2024\mierzyn po sprzątaniu\IMG-20240403-WA004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2000240"/>
            <a:ext cx="3357586" cy="428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6147" name="Picture 3" descr="C:\Users\Natan\Desktop\ROK 2020\SPRAWOZDANIE_MATERIAŁY ZA 2020\Sprawozdanie lipiec  wrzesień\ZDJĘCIA\PORZĄDKI MIERZYN\20201028_1129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000240"/>
            <a:ext cx="4286280" cy="4357718"/>
          </a:xfrm>
          <a:prstGeom prst="rect">
            <a:avLst/>
          </a:prstGeom>
          <a:noFill/>
        </p:spPr>
      </p:pic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0" name="Picture 2" descr="C:\Users\Natan\Desktop\MOSTIR DOKUMENTY\ZDJĘCIA\Mierzyn bałagan - sprzątanie 25.04.2023\Resized_20230424_1248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000240"/>
            <a:ext cx="438150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7170" name="Picture 2" descr="C:\Users\Natan\Desktop\ROK 2020\SPRAWOZDANIE_MATERIAŁY ZA 2020\Sprawozdanie lipiec  wrzesień\ZDJĘCIA\PARKING MIERZYN\20201030_0809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886" y="2143116"/>
            <a:ext cx="4364114" cy="4214842"/>
          </a:xfrm>
          <a:prstGeom prst="rect">
            <a:avLst/>
          </a:prstGeom>
          <a:noFill/>
        </p:spPr>
      </p:pic>
      <p:pic>
        <p:nvPicPr>
          <p:cNvPr id="7171" name="Picture 3" descr="C:\Users\Natan\Desktop\MOSTIR PULPIT z dnia  29.11.2021\SZATNIA 2021\PARKING_MIERZYN_2021\IMG-20210928-WA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143116"/>
            <a:ext cx="4231872" cy="4214842"/>
          </a:xfrm>
          <a:prstGeom prst="rect">
            <a:avLst/>
          </a:prstGeom>
          <a:noFill/>
        </p:spPr>
      </p:pic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099" name="Picture 3" descr="G:\ZDJĘCIA 2024 OBIEKTY MOSTIR\Mierzyn porządki 03-04.2024\mierzyn przed\IMG-20240403-WA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2000240"/>
            <a:ext cx="4357686" cy="4343416"/>
          </a:xfrm>
          <a:prstGeom prst="rect">
            <a:avLst/>
          </a:prstGeom>
          <a:noFill/>
        </p:spPr>
      </p:pic>
      <p:pic>
        <p:nvPicPr>
          <p:cNvPr id="11" name="Picture 2" descr="G:\ZDJĘCIA 2024 OBIEKTY MOSTIR\Mierzyn porządki 03-04.2024\mierzyn po sprzątaniu\IMG-20240403-WA003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000240"/>
            <a:ext cx="4429156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0" name="Picture 2" descr="G:\ZDJĘCIA 2024 OBIEKTY MOSTIR\Mierzyn porządki 03-04.2024\mierzyn po sprzątaniu\IMG-20240403-WA003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000240"/>
            <a:ext cx="4357718" cy="4286280"/>
          </a:xfrm>
          <a:prstGeom prst="rect">
            <a:avLst/>
          </a:prstGeom>
          <a:noFill/>
        </p:spPr>
      </p:pic>
      <p:pic>
        <p:nvPicPr>
          <p:cNvPr id="7171" name="Picture 3" descr="G:\ZDJĘCIA 2024 OBIEKTY MOSTIR\Mierzyn porządki 03-04.2024\mierzyn przed\IMG-20240403-WA00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000240"/>
            <a:ext cx="4357718" cy="4329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2000240"/>
            <a:ext cx="8572500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6387" name="pole tekstowe 4"/>
          <p:cNvSpPr txBox="1">
            <a:spLocks noChangeArrowheads="1"/>
          </p:cNvSpPr>
          <p:nvPr/>
        </p:nvSpPr>
        <p:spPr bwMode="auto">
          <a:xfrm>
            <a:off x="2000250" y="2714625"/>
            <a:ext cx="5643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l-PL" b="1">
                <a:latin typeface="Cambria" pitchFamily="18" charset="0"/>
              </a:rPr>
              <a:t> </a:t>
            </a:r>
            <a:endParaRPr lang="pl-PL">
              <a:latin typeface="Cambria" pitchFamily="18" charset="0"/>
            </a:endParaRPr>
          </a:p>
          <a:p>
            <a:endParaRPr lang="pl-PL">
              <a:latin typeface="Cambria" pitchFamily="18" charset="0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357422" y="1135077"/>
            <a:ext cx="87868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/>
            <a:r>
              <a:rPr lang="pl-PL" sz="2400" b="1" dirty="0" smtClean="0">
                <a:latin typeface="Californian FB" pitchFamily="18" charset="0"/>
              </a:rPr>
              <a:t> </a:t>
            </a:r>
          </a:p>
          <a:p>
            <a:pPr lvl="0"/>
            <a:endParaRPr lang="pl-PL" sz="2400" b="1" dirty="0" smtClean="0">
              <a:latin typeface="Californian FB" pitchFamily="18" charset="0"/>
            </a:endParaRPr>
          </a:p>
          <a:p>
            <a:endParaRPr lang="pl-PL" sz="2400" dirty="0" smtClean="0">
              <a:latin typeface="Californian FB" pitchFamily="18" charset="0"/>
            </a:endParaRPr>
          </a:p>
          <a:p>
            <a:r>
              <a:rPr lang="pl-PL" sz="2400" dirty="0" smtClean="0">
                <a:latin typeface="Californian FB" pitchFamily="18" charset="0"/>
              </a:rPr>
              <a:t>KOSZTY Z DZIAŁALNOŚCI PODSTAWOWEJ</a:t>
            </a:r>
          </a:p>
          <a:p>
            <a:pPr lvl="0"/>
            <a:endParaRPr lang="pl-PL" sz="2400" b="1" dirty="0" smtClean="0">
              <a:latin typeface="Californian FB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2857500" y="6143625"/>
            <a:ext cx="3214688" cy="571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428596" y="3000372"/>
          <a:ext cx="8215370" cy="841248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5124474"/>
                <a:gridCol w="1545448"/>
                <a:gridCol w="1545448"/>
              </a:tblGrid>
              <a:tr h="3396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b="1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WARIANT PORÓWNAWCZY 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i="0" dirty="0" smtClean="0">
                          <a:latin typeface="Californian FB" pitchFamily="18" charset="0"/>
                        </a:rPr>
                        <a:t>ROK 2022 </a:t>
                      </a:r>
                      <a:endParaRPr lang="pl-PL" sz="2400" b="1" i="0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latin typeface="Californian FB" pitchFamily="18" charset="0"/>
                        </a:rPr>
                        <a:t>ROK</a:t>
                      </a:r>
                      <a:r>
                        <a:rPr lang="pl-PL" sz="2400" b="1" baseline="0" dirty="0" smtClean="0">
                          <a:latin typeface="Californian FB" pitchFamily="18" charset="0"/>
                        </a:rPr>
                        <a:t> </a:t>
                      </a:r>
                      <a:r>
                        <a:rPr lang="pl-PL" sz="2400" b="1" dirty="0" smtClean="0">
                          <a:latin typeface="Californian FB" pitchFamily="18" charset="0"/>
                        </a:rPr>
                        <a:t>2023</a:t>
                      </a:r>
                      <a:endParaRPr lang="pl-PL" sz="2400" b="1" dirty="0">
                        <a:latin typeface="Californian FB" pitchFamily="18" charset="0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5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Wynagrodzenia</a:t>
                      </a:r>
                      <a:r>
                        <a:rPr lang="pl-PL" sz="2400" baseline="0" dirty="0" smtClean="0">
                          <a:latin typeface="Californian FB" pitchFamily="18" charset="0"/>
                          <a:ea typeface="Times New Roman"/>
                          <a:cs typeface="Arial"/>
                        </a:rPr>
                        <a:t> </a:t>
                      </a:r>
                      <a:endParaRPr lang="pl-PL" sz="2400" dirty="0" smtClean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dirty="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487 627,45</a:t>
                      </a: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2400" smtClean="0">
                          <a:latin typeface="Californian FB" pitchFamily="18" charset="0"/>
                          <a:ea typeface="Calibri"/>
                          <a:cs typeface="Times New Roman"/>
                        </a:rPr>
                        <a:t>478 329,57</a:t>
                      </a:r>
                      <a:endParaRPr lang="pl-PL" sz="2400" dirty="0">
                        <a:latin typeface="Californian FB" pitchFamily="18" charset="0"/>
                        <a:ea typeface="Calibri"/>
                        <a:cs typeface="Times New Roman"/>
                      </a:endParaRPr>
                    </a:p>
                  </a:txBody>
                  <a:tcPr marL="66101" marR="661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2571736" y="1000108"/>
            <a:ext cx="63579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latin typeface="Garamond" pitchFamily="18" charset="0"/>
              </a:rPr>
              <a:t>SPRAWOZDANIE Z DZIAŁALNOŚCI</a:t>
            </a:r>
          </a:p>
          <a:p>
            <a:r>
              <a:rPr lang="pl-PL" sz="2400" b="1" dirty="0" smtClean="0">
                <a:latin typeface="Californian FB" pitchFamily="18" charset="0"/>
              </a:rPr>
              <a:t>Informacje o spółce</a:t>
            </a:r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14282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G:\ZDJĘCIA 2024 OBIEKTY MOSTIR\Mierzyn sprzątanie 29.04-07.05.2024\IMG-20240507-WA002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2000240"/>
            <a:ext cx="2928958" cy="4357684"/>
          </a:xfrm>
          <a:prstGeom prst="rect">
            <a:avLst/>
          </a:prstGeom>
          <a:noFill/>
        </p:spPr>
      </p:pic>
      <p:pic>
        <p:nvPicPr>
          <p:cNvPr id="1027" name="Picture 3" descr="G:\ZDJĘCIA 2024 OBIEKTY MOSTIR\Mierzyn sprzątanie 29.04-07.05.2024\IMG-20240507-WA003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2000240"/>
            <a:ext cx="3286148" cy="4357684"/>
          </a:xfrm>
          <a:prstGeom prst="rect">
            <a:avLst/>
          </a:prstGeom>
          <a:noFill/>
        </p:spPr>
      </p:pic>
      <p:pic>
        <p:nvPicPr>
          <p:cNvPr id="1028" name="Picture 4" descr="G:\ZDJĘCIA 2024 OBIEKTY MOSTIR\Mierzyn sprzątanie 29.04-07.05.2024\IMG-20240507-WA007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2000274"/>
            <a:ext cx="2543180" cy="43576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214282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4" name="Picture 4" descr="G:\ZDJĘCIA 2024 OBIEKTY MOSTIR\Mierzyn porządki 03-04.2024\mierzyn przed\IMG-20240403-WA00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6" y="2000240"/>
            <a:ext cx="4143372" cy="4286280"/>
          </a:xfrm>
          <a:prstGeom prst="rect">
            <a:avLst/>
          </a:prstGeom>
          <a:noFill/>
        </p:spPr>
      </p:pic>
      <p:pic>
        <p:nvPicPr>
          <p:cNvPr id="11" name="Picture 2" descr="G:\ZDJĘCIA 2024 OBIEKTY MOSTIR\Mierzyn porządki 03-04.2024\mierzyn po sprzątaniu\IMG-20240403-WA00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000240"/>
            <a:ext cx="471490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972817"/>
            <a:ext cx="5000660" cy="4385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G:\ZDJĘCIA DO SPRAWOZDANIA 2023\Mierzyn sprzątanie 2024\IMG-20240527-WA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000240"/>
            <a:ext cx="3786214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1071566" y="2285992"/>
            <a:ext cx="8072434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11267" name="pole tekstowe 4"/>
          <p:cNvSpPr txBox="1">
            <a:spLocks noChangeArrowheads="1"/>
          </p:cNvSpPr>
          <p:nvPr/>
        </p:nvSpPr>
        <p:spPr bwMode="auto">
          <a:xfrm>
            <a:off x="2428846" y="357166"/>
            <a:ext cx="6715154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latin typeface="Cambria" pitchFamily="18" charset="0"/>
              </a:rPr>
              <a:t> </a:t>
            </a:r>
            <a:endParaRPr lang="pl-PL" sz="2400" dirty="0">
              <a:latin typeface="Cambr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pl-PL" sz="3000" dirty="0" smtClean="0">
                <a:latin typeface="Garamond" pitchFamily="18" charset="0"/>
              </a:rPr>
              <a:t>STAN PRZYGOTOWAŃ DO SEZONU WYPOCZYNKOWEGO </a:t>
            </a:r>
          </a:p>
          <a:p>
            <a:pPr algn="ctr">
              <a:lnSpc>
                <a:spcPct val="150000"/>
              </a:lnSpc>
            </a:pPr>
            <a:r>
              <a:rPr lang="pl-PL" sz="3000" b="1" dirty="0">
                <a:latin typeface="Californian FB" pitchFamily="18" charset="0"/>
              </a:rPr>
              <a:t/>
            </a:r>
            <a:br>
              <a:rPr lang="pl-PL" sz="3000" b="1" dirty="0">
                <a:latin typeface="Californian FB" pitchFamily="18" charset="0"/>
              </a:rPr>
            </a:br>
            <a:endParaRPr lang="pl-PL" sz="2400" b="1" dirty="0">
              <a:latin typeface="Californian FB" pitchFamily="18" charset="0"/>
            </a:endParaRPr>
          </a:p>
          <a:p>
            <a:endParaRPr lang="pl-PL" sz="2400" dirty="0">
              <a:latin typeface="Cambria" pitchFamily="18" charset="0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1214414" y="2214554"/>
            <a:ext cx="757242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Wykaz prac z uwzględnieniem nakładów koniecznych 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pl-PL" sz="2400" dirty="0" smtClean="0">
                <a:latin typeface="Californian FB" pitchFamily="18" charset="0"/>
              </a:rPr>
              <a:t> Plaża:</a:t>
            </a:r>
          </a:p>
          <a:p>
            <a:pPr lvl="1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r>
              <a:rPr lang="pl-PL" sz="2000" dirty="0" smtClean="0">
                <a:latin typeface="Californian FB" pitchFamily="18" charset="0"/>
              </a:rPr>
              <a:t>sprzątanie oraz remonty pomostów,</a:t>
            </a:r>
          </a:p>
          <a:p>
            <a:pPr lvl="1"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zbieranie oraz wywóz śmieci / pojemniki 240,  1100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grabienie ,  wykaszanie,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</a:t>
            </a:r>
            <a:r>
              <a:rPr lang="pl-PL" sz="2000" dirty="0" err="1" smtClean="0">
                <a:latin typeface="Californian FB" pitchFamily="18" charset="0"/>
              </a:rPr>
              <a:t>ślepowanie</a:t>
            </a:r>
            <a:r>
              <a:rPr lang="pl-PL" sz="2000" dirty="0" smtClean="0">
                <a:latin typeface="Californian FB" pitchFamily="18" charset="0"/>
              </a:rPr>
              <a:t> -  ( wyrównywanie plaży ),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sprzątanie plaży po turystach ,</a:t>
            </a:r>
          </a:p>
          <a:p>
            <a:pPr>
              <a:lnSpc>
                <a:spcPct val="150000"/>
              </a:lnSpc>
            </a:pPr>
            <a:r>
              <a:rPr lang="pl-PL" sz="2000" dirty="0" smtClean="0">
                <a:latin typeface="Californian FB" pitchFamily="18" charset="0"/>
              </a:rPr>
              <a:t>	zamiatanie kostki wraz z deptakiem  okalającym plażę.	</a:t>
            </a:r>
          </a:p>
          <a:p>
            <a:pPr>
              <a:buFont typeface="Wingdings" pitchFamily="2" charset="2"/>
              <a:buChar char="Ø"/>
            </a:pP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2643174" y="1000108"/>
            <a:ext cx="7572428" cy="590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PLAŻA MIERZYN 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1028" name="Picture 4" descr="C:\Users\Natan\Desktop\ROK 2020\SPRAWOZDANIE_MATERIAŁY ZA 2020\Sprawozdanie lipiec  wrzesień\ZDJĘCIA\PORZĄDKI MIERZY PLAŻA\20200816_0709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2000240"/>
            <a:ext cx="3286148" cy="4286280"/>
          </a:xfrm>
          <a:prstGeom prst="rect">
            <a:avLst/>
          </a:prstGeom>
          <a:noFill/>
        </p:spPr>
      </p:pic>
      <p:pic>
        <p:nvPicPr>
          <p:cNvPr id="1029" name="Picture 5" descr="C:\Users\Natan\Desktop\ROK 2020\SPRAWOZDANIE_MATERIAŁY ZA 2020\Sprawozdanie lipiec  wrzesień\ZDJĘCIA\PORZĄDKI MIERZY PLAŻA\20200816_0711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06" y="2000240"/>
            <a:ext cx="2428892" cy="4286280"/>
          </a:xfrm>
          <a:prstGeom prst="rect">
            <a:avLst/>
          </a:prstGeom>
          <a:noFill/>
        </p:spPr>
      </p:pic>
      <p:pic>
        <p:nvPicPr>
          <p:cNvPr id="1032" name="Picture 8" descr="C:\Users\Natan\Desktop\ROK 2020\SPRAWOZDANIE_MATERIAŁY ZA 2020\Sprawozdanie lipiec  wrzesień\ZDJĘCIA\PORZĄDKI MIERZY PLAŻA\20200720_071345_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2000241"/>
            <a:ext cx="3571900" cy="4286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2643174" y="1000108"/>
            <a:ext cx="7572428" cy="590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PLAŻA MIERZYN 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2050" name="Picture 2" descr="G:\ZDJĘCIA 2024 OBIEKTY MOSTIR\Mierzyn sprzątanie 29.04-07.05.2024\IMG-20240507-WA006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000240"/>
            <a:ext cx="3286148" cy="4286280"/>
          </a:xfrm>
          <a:prstGeom prst="rect">
            <a:avLst/>
          </a:prstGeom>
          <a:noFill/>
        </p:spPr>
      </p:pic>
      <p:pic>
        <p:nvPicPr>
          <p:cNvPr id="2051" name="Picture 3" descr="G:\ZDJĘCIA 2024 OBIEKTY MOSTIR\Mierzyn sprzątanie 29.04-07.05.2024\IMG-20240507-WA002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06" y="2000240"/>
            <a:ext cx="2643206" cy="4286280"/>
          </a:xfrm>
          <a:prstGeom prst="rect">
            <a:avLst/>
          </a:prstGeom>
          <a:noFill/>
        </p:spPr>
      </p:pic>
      <p:pic>
        <p:nvPicPr>
          <p:cNvPr id="2052" name="Picture 4" descr="G:\ZDJĘCIA 2024 OBIEKTY MOSTIR\Mierzyn sprzątanie 29.04-07.05.2024\IMG-20240507-WA008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2000240"/>
            <a:ext cx="292895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2643174" y="1000108"/>
            <a:ext cx="7572428" cy="594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PLAŻA  MIERZYN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1026" name="Picture 2" descr="C:\Users\Natan\Desktop\ROK 2020\SPRAWOZDANIE_MATERIAŁY ZA 2020\Sprawozdanie lipiec  wrzesień\ZDJĘCIA\PORZĄDKI MIERZY PLAŻA\20200816_0754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2071678"/>
            <a:ext cx="2714644" cy="4286280"/>
          </a:xfrm>
          <a:prstGeom prst="rect">
            <a:avLst/>
          </a:prstGeom>
          <a:noFill/>
        </p:spPr>
      </p:pic>
      <p:pic>
        <p:nvPicPr>
          <p:cNvPr id="1027" name="Picture 3" descr="C:\Users\Natan\Desktop\ROK 2020\SPRAWOZDANIE_MATERIAŁY ZA 2020\Sprawozdanie lipiec  wrzesień\ZDJĘCIA\PORZĄDKI MIERZY PLAŻA\20200816_0754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8406" y="2071678"/>
            <a:ext cx="2670520" cy="4286256"/>
          </a:xfrm>
          <a:prstGeom prst="rect">
            <a:avLst/>
          </a:prstGeom>
          <a:noFill/>
        </p:spPr>
      </p:pic>
      <p:pic>
        <p:nvPicPr>
          <p:cNvPr id="2050" name="Picture 2" descr="C:\Users\Natan\Desktop\ROK 2020\SPRAWOZDANIE_MATERIAŁY ZA 2020\Sprawozdanie lipiec  wrzesień\ZDJĘCIA\PORZĄDKI MIERZY PLAŻA\20200610_1306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2071678"/>
            <a:ext cx="3286148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Prostokąt 6"/>
          <p:cNvSpPr/>
          <p:nvPr/>
        </p:nvSpPr>
        <p:spPr>
          <a:xfrm>
            <a:off x="2643174" y="1000108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50000"/>
              </a:lnSpc>
            </a:pPr>
            <a:r>
              <a:rPr lang="pl-PL" sz="24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PLAŻA MIERZYN – </a:t>
            </a:r>
            <a:r>
              <a:rPr lang="pl-PL" sz="2400" b="1" dirty="0" err="1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Ślepowanie</a:t>
            </a:r>
            <a:r>
              <a:rPr lang="pl-PL" sz="2400" b="1" dirty="0" smtClean="0">
                <a:latin typeface="Garamond" pitchFamily="18" charset="0"/>
                <a:ea typeface="Calibri" pitchFamily="34" charset="0"/>
                <a:cs typeface="Times New Roman" pitchFamily="18" charset="0"/>
              </a:rPr>
              <a:t>, równanie plaży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pic>
        <p:nvPicPr>
          <p:cNvPr id="3074" name="Picture 2" descr="C:\Users\Natan\Desktop\ROK 2020\SPRAWOZDANIE_MATERIAŁY ZA 2020\Sprawozdanie lipiec  wrzesień\ZDJĘCIA\PORZĄDKI MIERZY PLAŻA\20200724_07153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000240"/>
            <a:ext cx="4500563" cy="4286280"/>
          </a:xfrm>
          <a:prstGeom prst="rect">
            <a:avLst/>
          </a:prstGeom>
          <a:noFill/>
        </p:spPr>
      </p:pic>
      <p:pic>
        <p:nvPicPr>
          <p:cNvPr id="3075" name="Picture 3" descr="C:\Users\Natan\Desktop\ROK 2020\SPRAWOZDANIE_MATERIAŁY ZA 2020\Sprawozdanie lipiec  wrzesień\ZDJĘCIA\PORZĄDKI MIERZY PLAŻA\20200724_0715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2000240"/>
            <a:ext cx="4286280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lum contrast="2000"/>
          </a:blip>
          <a:srcRect/>
          <a:stretch>
            <a:fillRect/>
          </a:stretch>
        </p:blipFill>
        <p:spPr bwMode="auto">
          <a:xfrm>
            <a:off x="500066" y="2000240"/>
            <a:ext cx="835821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RICHMONDX\Pulpit\moja praca\bg.jpg"/>
          <p:cNvPicPr>
            <a:picLocks noChangeAspect="1" noChangeArrowheads="1"/>
          </p:cNvPicPr>
          <p:nvPr/>
        </p:nvPicPr>
        <p:blipFill>
          <a:blip r:embed="rId3">
            <a:lum bright="60000"/>
          </a:blip>
          <a:srcRect/>
          <a:stretch>
            <a:fillRect/>
          </a:stretch>
        </p:blipFill>
        <p:spPr bwMode="auto">
          <a:xfrm>
            <a:off x="0" y="1928802"/>
            <a:ext cx="8929718" cy="4071938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chemeClr val="bg1">
                <a:alpha val="49000"/>
              </a:schemeClr>
            </a:outerShdw>
          </a:effectLst>
        </p:spPr>
      </p:pic>
      <p:sp>
        <p:nvSpPr>
          <p:cNvPr id="4" name="Prostokąt 3"/>
          <p:cNvSpPr/>
          <p:nvPr/>
        </p:nvSpPr>
        <p:spPr>
          <a:xfrm>
            <a:off x="2857500" y="6000750"/>
            <a:ext cx="3214688" cy="71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" name="Prostokąt 4"/>
          <p:cNvSpPr/>
          <p:nvPr/>
        </p:nvSpPr>
        <p:spPr>
          <a:xfrm>
            <a:off x="2928938" y="6143625"/>
            <a:ext cx="3071812" cy="642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pole tekstowe 9"/>
          <p:cNvSpPr txBox="1"/>
          <p:nvPr/>
        </p:nvSpPr>
        <p:spPr>
          <a:xfrm>
            <a:off x="642910" y="2214554"/>
            <a:ext cx="7643866" cy="58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	</a:t>
            </a:r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2143108" y="714356"/>
            <a:ext cx="72152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pl-PL" sz="2400" dirty="0" smtClean="0">
                <a:latin typeface="Garamond" pitchFamily="18" charset="0"/>
              </a:rPr>
              <a:t>STAN PRZYGOTOWAŃ DO SEZONU WYPOCZYNKOWEGO MIERZYN - DRZEWCE</a:t>
            </a:r>
          </a:p>
          <a:p>
            <a:pPr algn="just" eaLnBrk="0" hangingPunct="0">
              <a:lnSpc>
                <a:spcPct val="150000"/>
              </a:lnSpc>
            </a:pPr>
            <a:endParaRPr lang="pl-PL" sz="2400" b="1" dirty="0" smtClean="0">
              <a:latin typeface="Californian FB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pole tekstowe 8"/>
          <p:cNvSpPr txBox="1"/>
          <p:nvPr/>
        </p:nvSpPr>
        <p:spPr>
          <a:xfrm>
            <a:off x="857224" y="2214554"/>
            <a:ext cx="75009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l-PL" sz="2400" dirty="0" smtClean="0">
                <a:latin typeface="Californian FB" pitchFamily="18" charset="0"/>
              </a:rPr>
              <a:t>W odniesieniu do stanu przygotowań do sezonu wypoczynkowego jednym z istotnych elementów  składowych jest podpisywanie umów dotyczących prowadzenia działalność na terenie byłego OW                              w Mierzynie. Na dzień dzisiejszy osoby, które wystąpiły  w kwestii dzierżawy zadeklarowały chęć prowadzenia </a:t>
            </a:r>
            <a:r>
              <a:rPr lang="pl-PL" sz="2400" smtClean="0">
                <a:latin typeface="Californian FB" pitchFamily="18" charset="0"/>
              </a:rPr>
              <a:t>działalności , podpisały </a:t>
            </a:r>
            <a:r>
              <a:rPr lang="pl-PL" sz="2400" dirty="0" smtClean="0">
                <a:latin typeface="Californian FB" pitchFamily="18" charset="0"/>
              </a:rPr>
              <a:t>stosowne umowy.</a:t>
            </a:r>
            <a:endParaRPr lang="pl-PL" sz="2400" dirty="0">
              <a:latin typeface="Californian FB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rezentacja 1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200000"/>
          </a:lnSpc>
          <a:defRPr sz="2400" b="1" dirty="0" smtClean="0">
            <a:solidFill>
              <a:schemeClr val="bg1"/>
            </a:solidFill>
            <a:latin typeface="Californian FB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9303</TotalTime>
  <Words>2025</Words>
  <Application>Microsoft Office PowerPoint</Application>
  <PresentationFormat>Pokaz na ekranie (4:3)</PresentationFormat>
  <Paragraphs>837</Paragraphs>
  <Slides>104</Slides>
  <Notes>104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104</vt:i4>
      </vt:variant>
    </vt:vector>
  </HeadingPairs>
  <TitlesOfParts>
    <vt:vector size="105" baseType="lpstr">
      <vt:lpstr>Motyw Prezentacja 1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  <vt:lpstr>Slajd 29</vt:lpstr>
      <vt:lpstr>Slajd 30</vt:lpstr>
      <vt:lpstr>Slajd 31</vt:lpstr>
      <vt:lpstr>Slajd 32</vt:lpstr>
      <vt:lpstr>Slajd 33</vt:lpstr>
      <vt:lpstr>Slajd 34</vt:lpstr>
      <vt:lpstr>Slajd 35</vt:lpstr>
      <vt:lpstr>Slajd 36</vt:lpstr>
      <vt:lpstr>Slajd 37</vt:lpstr>
      <vt:lpstr>Slajd 38</vt:lpstr>
      <vt:lpstr>Slajd 39</vt:lpstr>
      <vt:lpstr>Slajd 40</vt:lpstr>
      <vt:lpstr>Slajd 41</vt:lpstr>
      <vt:lpstr>Slajd 42</vt:lpstr>
      <vt:lpstr>Slajd 43</vt:lpstr>
      <vt:lpstr>Slajd 44</vt:lpstr>
      <vt:lpstr>Slajd 45</vt:lpstr>
      <vt:lpstr>Slajd 46</vt:lpstr>
      <vt:lpstr>Slajd 47</vt:lpstr>
      <vt:lpstr>Slajd 48</vt:lpstr>
      <vt:lpstr>Slajd 49</vt:lpstr>
      <vt:lpstr>Slajd 50</vt:lpstr>
      <vt:lpstr>Slajd 51</vt:lpstr>
      <vt:lpstr>Slajd 52</vt:lpstr>
      <vt:lpstr>Slajd 53</vt:lpstr>
      <vt:lpstr>Slajd 54</vt:lpstr>
      <vt:lpstr>Slajd 55</vt:lpstr>
      <vt:lpstr>Slajd 56</vt:lpstr>
      <vt:lpstr>Slajd 57</vt:lpstr>
      <vt:lpstr>Slajd 58</vt:lpstr>
      <vt:lpstr>Slajd 59</vt:lpstr>
      <vt:lpstr>Slajd 60</vt:lpstr>
      <vt:lpstr>Slajd 61</vt:lpstr>
      <vt:lpstr>Slajd 62</vt:lpstr>
      <vt:lpstr>Slajd 63</vt:lpstr>
      <vt:lpstr>Slajd 64</vt:lpstr>
      <vt:lpstr>Slajd 65</vt:lpstr>
      <vt:lpstr>Slajd 66</vt:lpstr>
      <vt:lpstr>Slajd 67</vt:lpstr>
      <vt:lpstr>Slajd 68</vt:lpstr>
      <vt:lpstr>Slajd 69</vt:lpstr>
      <vt:lpstr>Slajd 70</vt:lpstr>
      <vt:lpstr>Slajd 71</vt:lpstr>
      <vt:lpstr>Slajd 72</vt:lpstr>
      <vt:lpstr>Slajd 73</vt:lpstr>
      <vt:lpstr>Slajd 74</vt:lpstr>
      <vt:lpstr>Slajd 75</vt:lpstr>
      <vt:lpstr>Slajd 76</vt:lpstr>
      <vt:lpstr>Slajd 77</vt:lpstr>
      <vt:lpstr>Slajd 78</vt:lpstr>
      <vt:lpstr>Slajd 79</vt:lpstr>
      <vt:lpstr>Slajd 80</vt:lpstr>
      <vt:lpstr>Slajd 81</vt:lpstr>
      <vt:lpstr>Slajd 82</vt:lpstr>
      <vt:lpstr>Slajd 83</vt:lpstr>
      <vt:lpstr>Slajd 84</vt:lpstr>
      <vt:lpstr>Slajd 85</vt:lpstr>
      <vt:lpstr>Slajd 86</vt:lpstr>
      <vt:lpstr>Slajd 87</vt:lpstr>
      <vt:lpstr>Slajd 88</vt:lpstr>
      <vt:lpstr>Slajd 89</vt:lpstr>
      <vt:lpstr>Slajd 90</vt:lpstr>
      <vt:lpstr>Slajd 91</vt:lpstr>
      <vt:lpstr>Slajd 92</vt:lpstr>
      <vt:lpstr>Slajd 93</vt:lpstr>
      <vt:lpstr>Slajd 94</vt:lpstr>
      <vt:lpstr>Slajd 95</vt:lpstr>
      <vt:lpstr>Slajd 96</vt:lpstr>
      <vt:lpstr>Slajd 97</vt:lpstr>
      <vt:lpstr>Slajd 98</vt:lpstr>
      <vt:lpstr>Slajd 99</vt:lpstr>
      <vt:lpstr>Slajd 100</vt:lpstr>
      <vt:lpstr>Slajd 101</vt:lpstr>
      <vt:lpstr>Slajd 102</vt:lpstr>
      <vt:lpstr>Slajd 103</vt:lpstr>
      <vt:lpstr>Slajd 104</vt:lpstr>
    </vt:vector>
  </TitlesOfParts>
  <Company>Urząd Miasta i Gminy Międzychód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Żurkowski Maciej</dc:creator>
  <cp:lastModifiedBy>Natan</cp:lastModifiedBy>
  <cp:revision>1406</cp:revision>
  <dcterms:created xsi:type="dcterms:W3CDTF">2011-01-22T15:51:20Z</dcterms:created>
  <dcterms:modified xsi:type="dcterms:W3CDTF">2024-05-28T06:22:27Z</dcterms:modified>
</cp:coreProperties>
</file>